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fif"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445" r:id="rId5"/>
    <p:sldId id="446" r:id="rId6"/>
    <p:sldId id="2147476887" r:id="rId7"/>
    <p:sldId id="2147476926" r:id="rId8"/>
    <p:sldId id="2147476932" r:id="rId9"/>
    <p:sldId id="2147476933" r:id="rId10"/>
    <p:sldId id="2147476924" r:id="rId11"/>
    <p:sldId id="2147476605" r:id="rId12"/>
    <p:sldId id="2147476930" r:id="rId13"/>
    <p:sldId id="2147476931" r:id="rId14"/>
    <p:sldId id="2147347291" r:id="rId15"/>
    <p:sldId id="127980" r:id="rId16"/>
    <p:sldId id="474" r:id="rId17"/>
    <p:sldId id="2053843260" r:id="rId18"/>
    <p:sldId id="262" r:id="rId19"/>
    <p:sldId id="2147476937" r:id="rId20"/>
    <p:sldId id="2147476934" r:id="rId21"/>
    <p:sldId id="2147476935" r:id="rId22"/>
    <p:sldId id="2147476936" r:id="rId23"/>
    <p:sldId id="266" r:id="rId24"/>
    <p:sldId id="4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93403" autoAdjust="0"/>
  </p:normalViewPr>
  <p:slideViewPr>
    <p:cSldViewPr snapToGrid="0">
      <p:cViewPr varScale="1">
        <p:scale>
          <a:sx n="107" d="100"/>
          <a:sy n="107" d="100"/>
        </p:scale>
        <p:origin x="34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ADD7A-A877-4F80-A82F-267076F7443E}" type="datetimeFigureOut">
              <a:rPr lang="en-US" smtClean="0"/>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0FED0-3B75-4272-81E1-E5181D3065DD}" type="slidenum">
              <a:rPr lang="en-US" smtClean="0"/>
              <a:t>‹#›</a:t>
            </a:fld>
            <a:endParaRPr lang="en-US"/>
          </a:p>
        </p:txBody>
      </p:sp>
    </p:spTree>
    <p:extLst>
      <p:ext uri="{BB962C8B-B14F-4D97-AF65-F5344CB8AC3E}">
        <p14:creationId xmlns:p14="http://schemas.microsoft.com/office/powerpoint/2010/main" val="111849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wbfundraising.com/blog/donorsearch_twb_5-donor-stewardship-best-practices-for-nonprofit-fundraising_featur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Honorary Campaign Co-Chairs </a:t>
            </a:r>
          </a:p>
          <a:p>
            <a:r>
              <a:rPr lang="en-US" dirty="0"/>
              <a:t>Endowed Chairs </a:t>
            </a:r>
          </a:p>
          <a:p>
            <a:endParaRPr lang="en-US" dirty="0"/>
          </a:p>
          <a:p>
            <a:r>
              <a:rPr lang="en-US" dirty="0"/>
              <a:t>143K </a:t>
            </a:r>
          </a:p>
          <a:p>
            <a:r>
              <a:rPr lang="en-US" dirty="0"/>
              <a:t>49K </a:t>
            </a:r>
          </a:p>
          <a:p>
            <a:endParaRPr lang="en-US" dirty="0"/>
          </a:p>
        </p:txBody>
      </p:sp>
      <p:sp>
        <p:nvSpPr>
          <p:cNvPr id="4" name="Slide Number Placeholder 3"/>
          <p:cNvSpPr>
            <a:spLocks noGrp="1"/>
          </p:cNvSpPr>
          <p:nvPr>
            <p:ph type="sldNum" sz="quarter" idx="5"/>
          </p:nvPr>
        </p:nvSpPr>
        <p:spPr/>
        <p:txBody>
          <a:bodyPr/>
          <a:lstStyle/>
          <a:p>
            <a:fld id="{86D0FED0-3B75-4272-81E1-E5181D3065DD}" type="slidenum">
              <a:rPr lang="en-US" smtClean="0"/>
              <a:t>1</a:t>
            </a:fld>
            <a:endParaRPr lang="en-US"/>
          </a:p>
        </p:txBody>
      </p:sp>
    </p:spTree>
    <p:extLst>
      <p:ext uri="{BB962C8B-B14F-4D97-AF65-F5344CB8AC3E}">
        <p14:creationId xmlns:p14="http://schemas.microsoft.com/office/powerpoint/2010/main" val="2994444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6D0FED0-3B75-4272-81E1-E5181D3065DD}" type="slidenum">
              <a:rPr lang="en-US" smtClean="0"/>
              <a:t>16</a:t>
            </a:fld>
            <a:endParaRPr lang="en-US"/>
          </a:p>
        </p:txBody>
      </p:sp>
    </p:spTree>
    <p:extLst>
      <p:ext uri="{BB962C8B-B14F-4D97-AF65-F5344CB8AC3E}">
        <p14:creationId xmlns:p14="http://schemas.microsoft.com/office/powerpoint/2010/main" val="3926889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0FED0-3B75-4272-81E1-E5181D3065DD}" type="slidenum">
              <a:rPr lang="en-US" smtClean="0"/>
              <a:t>17</a:t>
            </a:fld>
            <a:endParaRPr lang="en-US"/>
          </a:p>
        </p:txBody>
      </p:sp>
    </p:spTree>
    <p:extLst>
      <p:ext uri="{BB962C8B-B14F-4D97-AF65-F5344CB8AC3E}">
        <p14:creationId xmlns:p14="http://schemas.microsoft.com/office/powerpoint/2010/main" val="3489942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0FED0-3B75-4272-81E1-E5181D3065DD}" type="slidenum">
              <a:rPr lang="en-US" smtClean="0"/>
              <a:t>18</a:t>
            </a:fld>
            <a:endParaRPr lang="en-US"/>
          </a:p>
        </p:txBody>
      </p:sp>
    </p:spTree>
    <p:extLst>
      <p:ext uri="{BB962C8B-B14F-4D97-AF65-F5344CB8AC3E}">
        <p14:creationId xmlns:p14="http://schemas.microsoft.com/office/powerpoint/2010/main" val="160779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0FED0-3B75-4272-81E1-E5181D3065DD}" type="slidenum">
              <a:rPr lang="en-US" smtClean="0"/>
              <a:t>19</a:t>
            </a:fld>
            <a:endParaRPr lang="en-US"/>
          </a:p>
        </p:txBody>
      </p:sp>
    </p:spTree>
    <p:extLst>
      <p:ext uri="{BB962C8B-B14F-4D97-AF65-F5344CB8AC3E}">
        <p14:creationId xmlns:p14="http://schemas.microsoft.com/office/powerpoint/2010/main" val="58300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0FED0-3B75-4272-81E1-E5181D3065DD}" type="slidenum">
              <a:rPr lang="en-US" smtClean="0"/>
              <a:t>21</a:t>
            </a:fld>
            <a:endParaRPr lang="en-US"/>
          </a:p>
        </p:txBody>
      </p:sp>
    </p:spTree>
    <p:extLst>
      <p:ext uri="{BB962C8B-B14F-4D97-AF65-F5344CB8AC3E}">
        <p14:creationId xmlns:p14="http://schemas.microsoft.com/office/powerpoint/2010/main" val="909376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What is a Comprehensive Campaign?</a:t>
            </a:r>
          </a:p>
          <a:p>
            <a:r>
              <a:rPr lang="en-US" sz="2800" b="1" dirty="0"/>
              <a:t>Comprehensive campaigns bundle annual fund goals over several years with extraordinary fundraising needs, such as capital or endowment support.</a:t>
            </a:r>
          </a:p>
          <a:p>
            <a:endParaRPr lang="en-US" sz="2800" dirty="0"/>
          </a:p>
          <a:p>
            <a:r>
              <a:rPr lang="en-US" sz="2800" dirty="0"/>
              <a:t>While this approach to major gifts fundraising may not be as familiar and therefore may require more coordination and consistency in your messaging, there are many benefits:</a:t>
            </a:r>
          </a:p>
          <a:p>
            <a:endParaRPr lang="en-US" sz="2800" dirty="0"/>
          </a:p>
          <a:p>
            <a:r>
              <a:rPr lang="en-US" sz="2800" dirty="0"/>
              <a:t>Since donors are typically solicited just once for a multi-year gift, you’ll have </a:t>
            </a:r>
            <a:r>
              <a:rPr lang="en-US" sz="2800" b="1" dirty="0"/>
              <a:t>more time for </a:t>
            </a:r>
            <a:r>
              <a:rPr lang="en-US" sz="2800" b="1" dirty="0">
                <a:hlinkClick r:id="rId3"/>
              </a:rPr>
              <a:t>stewardship and donor engagement</a:t>
            </a:r>
            <a:r>
              <a:rPr lang="en-US" sz="2800" dirty="0"/>
              <a:t>;</a:t>
            </a:r>
          </a:p>
          <a:p>
            <a:endParaRPr lang="en-US" sz="2800" dirty="0"/>
          </a:p>
          <a:p>
            <a:r>
              <a:rPr lang="en-US" sz="2800" dirty="0"/>
              <a:t>The opportunity to make the case for </a:t>
            </a:r>
            <a:r>
              <a:rPr lang="en-US" sz="2800" b="1" dirty="0"/>
              <a:t>increasing unrestricted gifts to build infrastructure</a:t>
            </a:r>
            <a:r>
              <a:rPr lang="en-US" sz="2800" dirty="0"/>
              <a:t>, or respond to unique challenges and opportunities in your environment;</a:t>
            </a:r>
          </a:p>
          <a:p>
            <a:endParaRPr lang="en-US" sz="2800" b="1" dirty="0"/>
          </a:p>
          <a:p>
            <a:r>
              <a:rPr lang="en-US" sz="2800" b="1" dirty="0"/>
              <a:t>Your entire universe of donors will be included in the campaign effort</a:t>
            </a:r>
            <a:r>
              <a:rPr lang="en-US" sz="2800" dirty="0"/>
              <a:t> – everyone’s gift counts.</a:t>
            </a:r>
          </a:p>
          <a:p>
            <a:endParaRPr lang="en-US" sz="2800" b="1" dirty="0"/>
          </a:p>
          <a:p>
            <a:r>
              <a:rPr lang="en-US" sz="2800" b="1" dirty="0"/>
              <a:t>Greater volunteer participation and leadership</a:t>
            </a:r>
            <a:r>
              <a:rPr lang="en-US" sz="2800" dirty="0"/>
              <a:t> -- these campaigns can appeal to a wider audience.</a:t>
            </a:r>
          </a:p>
          <a:p>
            <a:endParaRPr lang="en-US" dirty="0"/>
          </a:p>
        </p:txBody>
      </p:sp>
      <p:sp>
        <p:nvSpPr>
          <p:cNvPr id="4" name="Slide Number Placeholder 3"/>
          <p:cNvSpPr>
            <a:spLocks noGrp="1"/>
          </p:cNvSpPr>
          <p:nvPr>
            <p:ph type="sldNum" sz="quarter" idx="5"/>
          </p:nvPr>
        </p:nvSpPr>
        <p:spPr/>
        <p:txBody>
          <a:bodyPr/>
          <a:lstStyle/>
          <a:p>
            <a:fld id="{9766355C-1323-49C5-A540-B7E8960CD3D2}" type="slidenum">
              <a:rPr lang="en-US" smtClean="0"/>
              <a:t>2</a:t>
            </a:fld>
            <a:endParaRPr lang="en-US"/>
          </a:p>
        </p:txBody>
      </p:sp>
    </p:spTree>
    <p:extLst>
      <p:ext uri="{BB962C8B-B14F-4D97-AF65-F5344CB8AC3E}">
        <p14:creationId xmlns:p14="http://schemas.microsoft.com/office/powerpoint/2010/main" val="300347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Date Placeholder 3"/>
          <p:cNvSpPr>
            <a:spLocks noGrp="1"/>
          </p:cNvSpPr>
          <p:nvPr>
            <p:ph type="dt" idx="1"/>
          </p:nvPr>
        </p:nvSpPr>
        <p:spPr/>
        <p:txBody>
          <a:bodyPr/>
          <a:lstStyle/>
          <a:p>
            <a:fld id="{1DF34805-1F01-4BDA-A8CA-FCEA2B4BC8D0}" type="datetime3">
              <a:rPr lang="en-US" smtClean="0"/>
              <a:pPr/>
              <a:t>2 September 2025</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5</a:t>
            </a:fld>
            <a:endParaRPr lang="en-US" dirty="0"/>
          </a:p>
        </p:txBody>
      </p:sp>
    </p:spTree>
    <p:extLst>
      <p:ext uri="{BB962C8B-B14F-4D97-AF65-F5344CB8AC3E}">
        <p14:creationId xmlns:p14="http://schemas.microsoft.com/office/powerpoint/2010/main" val="191547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xfrm>
            <a:off x="5995151" y="9738077"/>
            <a:ext cx="533614" cy="184666"/>
          </a:xfrm>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AF662-4A7B-4790-AA86-DA328320AAC4}" type="slidenum">
              <a:rPr kumimoji="0" lang="en-GB" sz="90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36226" name="doc id"/>
          <p:cNvSpPr>
            <a:spLocks noGrp="1" noChangeArrowheads="1"/>
          </p:cNvSpPr>
          <p:nvPr>
            <p:ph type="ftr" sz="quarter" idx="4"/>
          </p:nvPr>
        </p:nvSpPr>
        <p:spPr>
          <a:xfrm>
            <a:off x="5369793" y="114542"/>
            <a:ext cx="1158972" cy="123111"/>
          </a:xfrm>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0" i="0" u="none" strike="noStrike" kern="1200" cap="none" spc="0" normalizeH="0" baseline="0" noProof="0" dirty="0">
                <a:ln>
                  <a:noFill/>
                </a:ln>
                <a:solidFill>
                  <a:srgbClr val="000000"/>
                </a:solidFill>
                <a:effectLst/>
                <a:uLnTx/>
                <a:uFillTx/>
                <a:latin typeface="Arial"/>
                <a:ea typeface="+mn-ea"/>
                <a:cs typeface="Arial" charset="0"/>
              </a:rPr>
              <a:t>TOR-AAA123-20100608-</a:t>
            </a:r>
          </a:p>
        </p:txBody>
      </p:sp>
      <p:sp>
        <p:nvSpPr>
          <p:cNvPr id="436227" name="Rectangle 7"/>
          <p:cNvSpPr txBox="1">
            <a:spLocks noGrp="1" noChangeArrowheads="1"/>
          </p:cNvSpPr>
          <p:nvPr/>
        </p:nvSpPr>
        <p:spPr bwMode="auto">
          <a:xfrm>
            <a:off x="5995151" y="9738077"/>
            <a:ext cx="533614" cy="184666"/>
          </a:xfrm>
          <a:prstGeom prst="rect">
            <a:avLst/>
          </a:prstGeom>
          <a:noFill/>
          <a:ln w="9525">
            <a:noFill/>
            <a:miter lim="800000"/>
            <a:headEnd/>
            <a:tailEnd/>
          </a:ln>
        </p:spPr>
        <p:txBody>
          <a:bodyPr lIns="0" tIns="0" rIns="0" bIns="0" anchor="b">
            <a:spAutoFit/>
          </a:bodyPr>
          <a:lstStyle/>
          <a:p>
            <a:pPr marL="0" marR="0" lvl="0" indent="0" algn="r" defTabSz="911917" rtl="0" eaLnBrk="1" fontAlgn="auto" latinLnBrk="0" hangingPunct="1">
              <a:lnSpc>
                <a:spcPct val="100000"/>
              </a:lnSpc>
              <a:spcBef>
                <a:spcPts val="0"/>
              </a:spcBef>
              <a:spcAft>
                <a:spcPts val="0"/>
              </a:spcAft>
              <a:buClrTx/>
              <a:buSzTx/>
              <a:buFontTx/>
              <a:buNone/>
              <a:tabLst/>
              <a:defRPr/>
            </a:pPr>
            <a:fld id="{A53EE1CE-C3F8-4C21-BE9E-6435FCBA3907}" type="slidenum">
              <a:rPr kumimoji="0" lang="en-US" sz="1200" b="0" i="0" u="none" strike="noStrike" kern="1200" cap="none" spc="0" normalizeH="0" baseline="0" noProof="0">
                <a:ln>
                  <a:noFill/>
                </a:ln>
                <a:solidFill>
                  <a:srgbClr val="000000"/>
                </a:solidFill>
                <a:effectLst/>
                <a:uLnTx/>
                <a:uFillTx/>
                <a:latin typeface="Arial"/>
                <a:ea typeface="+mn-ea"/>
                <a:cs typeface="+mn-cs"/>
              </a:rPr>
              <a:pPr marL="0" marR="0" lvl="0" indent="0" algn="r" defTabSz="91191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36228" name="Rectangle 2"/>
          <p:cNvSpPr>
            <a:spLocks noGrp="1" noRot="1" noChangeAspect="1" noChangeArrowheads="1" noTextEdit="1"/>
          </p:cNvSpPr>
          <p:nvPr>
            <p:ph type="sldImg"/>
          </p:nvPr>
        </p:nvSpPr>
        <p:spPr>
          <a:xfrm>
            <a:off x="-2932113" y="2398713"/>
            <a:ext cx="13250863" cy="7454900"/>
          </a:xfrm>
          <a:ln/>
        </p:spPr>
      </p:sp>
      <p:sp>
        <p:nvSpPr>
          <p:cNvPr id="436229" name="Rectangle 3"/>
          <p:cNvSpPr>
            <a:spLocks noGrp="1" noChangeArrowheads="1"/>
          </p:cNvSpPr>
          <p:nvPr>
            <p:ph type="body" idx="1"/>
          </p:nvPr>
        </p:nvSpPr>
        <p:spPr>
          <a:xfrm>
            <a:off x="1301963" y="676134"/>
            <a:ext cx="4072094" cy="246221"/>
          </a:xfrm>
          <a:noFill/>
        </p:spPr>
        <p:txBody>
          <a:bodyPr/>
          <a:lstStyle/>
          <a:p>
            <a:pPr eaLnBrk="1" hangingPunct="1"/>
            <a:endParaRPr lang="en-US" dirty="0"/>
          </a:p>
        </p:txBody>
      </p:sp>
    </p:spTree>
    <p:extLst>
      <p:ext uri="{BB962C8B-B14F-4D97-AF65-F5344CB8AC3E}">
        <p14:creationId xmlns:p14="http://schemas.microsoft.com/office/powerpoint/2010/main" val="117816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2CD3EF2-53F2-4B2D-86FA-35BDAE225A2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537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We’ve heard other one-off examples of how staff members are or plan to use AI and we’ve included a few here.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For example, alumni relations staff have leveraged AI to personalize invites</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Or proposal writers using ChatGPT to create a first draft based on templates</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We’ve heard that prospect researchers are tried leveraging ChatGPT to gather background information, but have been warned that it doesn’t always work well. It often gets details wrong and misidentifies them. If you haven’t tried asking ChatGPT for your bio yet, I recommend it.  </a:t>
            </a:r>
          </a:p>
        </p:txBody>
      </p:sp>
      <p:sp>
        <p:nvSpPr>
          <p:cNvPr id="4" name="Slide Number Placeholder 3"/>
          <p:cNvSpPr>
            <a:spLocks noGrp="1"/>
          </p:cNvSpPr>
          <p:nvPr>
            <p:ph type="sldNum" sz="quarter" idx="5"/>
          </p:nvPr>
        </p:nvSpPr>
        <p:spPr/>
        <p:txBody>
          <a:bodyPr/>
          <a:lstStyle/>
          <a:p>
            <a:fld id="{BF4803AB-2594-4B0A-8DC3-A3880FE8631C}" type="slidenum">
              <a:rPr lang="en-US" smtClean="0"/>
              <a:pPr/>
              <a:t>9</a:t>
            </a:fld>
            <a:endParaRPr lang="en-US" dirty="0"/>
          </a:p>
        </p:txBody>
      </p:sp>
    </p:spTree>
    <p:extLst>
      <p:ext uri="{BB962C8B-B14F-4D97-AF65-F5344CB8AC3E}">
        <p14:creationId xmlns:p14="http://schemas.microsoft.com/office/powerpoint/2010/main" val="311464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Say hello to the autonomous AI fundraiser- Alex.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Now before we dive in further, let me be clear- we’re not saying this is a best practice.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But we wanted to bring it to you all as something to observe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A company called Version2, created by Adam Martel former CEO of Gravity, believes there is room for AI frontline fundraisers.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Alex is supposed to qualify donors, build relationships, solicit and close gifts- all without donors getting human interaction.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A few institutions are trying this out and there has been quite a buzz about it on LinkedIn.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Now, I’m curious to get your thoughts on this because I know many will want to share. But I did want to let you know we tested Alex in the early days for an annual giving and she was a glorified chat bot that made it harder to give a gift without personalization. But since then I’ve heard she’s been improved. </a:t>
            </a:r>
          </a:p>
          <a:p>
            <a:pPr marL="291179" indent="-291179">
              <a:spcAft>
                <a:spcPts val="815"/>
              </a:spcAft>
              <a:buFont typeface="Arial" panose="020B0604020202020204" pitchFamily="34" charset="0"/>
              <a:buChar char="•"/>
            </a:pPr>
            <a:r>
              <a:rPr lang="en-US" sz="1600" i="1" kern="100" dirty="0">
                <a:latin typeface="Calibri" panose="020F0502020204030204" pitchFamily="34" charset="0"/>
                <a:ea typeface="Calibri" panose="020F0502020204030204" pitchFamily="34" charset="0"/>
                <a:cs typeface="Times New Roman" panose="02020603050405020304" pitchFamily="18" charset="0"/>
              </a:rPr>
              <a:t>Curious what your thoughts are? </a:t>
            </a:r>
          </a:p>
          <a:p>
            <a:pPr marL="291179"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Thanks for sharing. This may be clunky now, but know that something like this will be possible in the future and it will be up to you all to decide to deploy it or not. </a:t>
            </a:r>
          </a:p>
          <a:p>
            <a:pPr marL="757066" lvl="1" indent="-291179">
              <a:spcAft>
                <a:spcPts val="815"/>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Times New Roman" panose="02020603050405020304" pitchFamily="18" charset="0"/>
              </a:rPr>
              <a:t>research suggests top donors don’t want to give to institutions who are using AI. </a:t>
            </a:r>
          </a:p>
          <a:p>
            <a:pPr>
              <a:spcAft>
                <a:spcPts val="815"/>
              </a:spcAft>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100"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10</a:t>
            </a:fld>
            <a:endParaRPr lang="en-US" dirty="0"/>
          </a:p>
        </p:txBody>
      </p:sp>
    </p:spTree>
    <p:extLst>
      <p:ext uri="{BB962C8B-B14F-4D97-AF65-F5344CB8AC3E}">
        <p14:creationId xmlns:p14="http://schemas.microsoft.com/office/powerpoint/2010/main" val="6965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6D0FED0-3B75-4272-81E1-E5181D3065DD}" type="slidenum">
              <a:rPr lang="en-US" smtClean="0"/>
              <a:t>13</a:t>
            </a:fld>
            <a:endParaRPr lang="en-US"/>
          </a:p>
        </p:txBody>
      </p:sp>
    </p:spTree>
    <p:extLst>
      <p:ext uri="{BB962C8B-B14F-4D97-AF65-F5344CB8AC3E}">
        <p14:creationId xmlns:p14="http://schemas.microsoft.com/office/powerpoint/2010/main" val="2573695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0FED0-3B75-4272-81E1-E5181D3065DD}" type="slidenum">
              <a:rPr lang="en-US" smtClean="0"/>
              <a:t>15</a:t>
            </a:fld>
            <a:endParaRPr lang="en-US"/>
          </a:p>
        </p:txBody>
      </p:sp>
    </p:spTree>
    <p:extLst>
      <p:ext uri="{BB962C8B-B14F-4D97-AF65-F5344CB8AC3E}">
        <p14:creationId xmlns:p14="http://schemas.microsoft.com/office/powerpoint/2010/main" val="942380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1.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oleObject" Target="../embeddings/oleObject1.bin"/><Relationship Id="rId5" Type="http://schemas.openxmlformats.org/officeDocument/2006/relationships/tags" Target="../tags/tag4.xml"/><Relationship Id="rId10" Type="http://schemas.openxmlformats.org/officeDocument/2006/relationships/slideMaster" Target="../slideMasters/slideMaster1.xml"/><Relationship Id="rId4" Type="http://schemas.openxmlformats.org/officeDocument/2006/relationships/tags" Target="../tags/tag3.xml"/><Relationship Id="rId9" Type="http://schemas.openxmlformats.org/officeDocument/2006/relationships/tags" Target="../tags/tag8.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tags" Target="../tags/tag13.xml"/><Relationship Id="rId11" Type="http://schemas.openxmlformats.org/officeDocument/2006/relationships/image" Target="../media/image1.emf"/><Relationship Id="rId5" Type="http://schemas.openxmlformats.org/officeDocument/2006/relationships/tags" Target="../tags/tag12.xml"/><Relationship Id="rId10" Type="http://schemas.openxmlformats.org/officeDocument/2006/relationships/oleObject" Target="../embeddings/oleObject2.bin"/><Relationship Id="rId4" Type="http://schemas.openxmlformats.org/officeDocument/2006/relationships/tags" Target="../tags/tag11.xml"/><Relationship Id="rId9"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7902BE-BD69-9946-854F-0B065C0C9D6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194585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902BE-BD69-9946-854F-0B065C0C9D6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2138622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902BE-BD69-9946-854F-0B065C0C9D6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1401700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mn-lt"/>
              <a:ea typeface="+mn-ea"/>
              <a:cs typeface="+mn-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atin typeface="+mn-lt"/>
                <a:ea typeface="+mn-ea"/>
                <a:cs typeface="+mn-cs"/>
              </a:defRPr>
            </a:lvl1pPr>
          </a:lstStyle>
          <a:p>
            <a:pPr lvl="0">
              <a:buNone/>
            </a:pPr>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rtl="0" fontAlgn="auto">
                <a:spcBef>
                  <a:spcPts val="0"/>
                </a:spcBef>
                <a:spcAft>
                  <a:spcPts val="0"/>
                </a:spcAft>
                <a:defRPr/>
              </a:pPr>
              <a:t>‹#›</a:t>
            </a:fld>
            <a:endParaRPr lang="en-US" sz="900" b="0" dirty="0">
              <a:solidFill>
                <a:schemeClr val="tx1"/>
              </a:solidFill>
              <a:latin typeface="+mn-lt"/>
              <a:ea typeface="+mn-ea"/>
              <a:cs typeface="+mn-cs"/>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latin typeface="+mn-lt"/>
                <a:ea typeface="+mn-ea"/>
                <a:cs typeface="+mn-cs"/>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latin typeface="+mn-lt"/>
                <a:ea typeface="+mn-ea"/>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8"/>
            </p:custDataLst>
          </p:nvPr>
        </p:nvSpPr>
        <p:spPr>
          <a:xfrm>
            <a:off x="554736" y="172212"/>
            <a:ext cx="11082528" cy="731520"/>
          </a:xfrm>
          <a:prstGeom prst="rect">
            <a:avLst/>
          </a:prstGeom>
        </p:spPr>
        <p:txBody>
          <a:bodyPr vert="horz" wrap="square" lIns="0" tIns="0" rIns="0" bIns="0" rtlCol="0" anchor="b" anchorCtr="0">
            <a:noAutofit/>
          </a:bodyPr>
          <a:lstStyle>
            <a:lvl1pPr rtl="0">
              <a:defRPr lang="en-US" dirty="0">
                <a:latin typeface="+mj-lt"/>
                <a:ea typeface="+mj-ea"/>
                <a:cs typeface="+mj-cs"/>
              </a:defRPr>
            </a:lvl1pPr>
          </a:lstStyle>
          <a:p>
            <a:pPr lvl="0"/>
            <a:r>
              <a:rPr lang="en-US" dirty="0"/>
              <a:t>Click to edit Master title style</a:t>
            </a:r>
          </a:p>
        </p:txBody>
      </p:sp>
      <p:sp>
        <p:nvSpPr>
          <p:cNvPr id="12" name="5. Source">
            <a:extLst>
              <a:ext uri="{FF2B5EF4-FFF2-40B4-BE49-F238E27FC236}">
                <a16:creationId xmlns:a16="http://schemas.microsoft.com/office/drawing/2014/main" id="{F43E192D-BBC9-4215-9C01-FF8CD63F1627}"/>
              </a:ext>
            </a:extLst>
          </p:cNvPr>
          <p:cNvSpPr txBox="1"/>
          <p:nvPr userDrawn="1">
            <p:custDataLst>
              <p:tags r:id="rId9"/>
            </p:custDataLst>
          </p:nvPr>
        </p:nvSpPr>
        <p:spPr>
          <a:xfrm>
            <a:off x="553972" y="6689143"/>
            <a:ext cx="2577629" cy="107722"/>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700" dirty="0">
                <a:latin typeface="+mn-lt"/>
                <a:ea typeface="+mn-ea"/>
                <a:cs typeface="+mn-cs"/>
              </a:rPr>
              <a:t>This document is subject to the disclaimers covered on the cover page. </a:t>
            </a:r>
          </a:p>
        </p:txBody>
      </p:sp>
    </p:spTree>
    <p:extLst>
      <p:ext uri="{BB962C8B-B14F-4D97-AF65-F5344CB8AC3E}">
        <p14:creationId xmlns:p14="http://schemas.microsoft.com/office/powerpoint/2010/main" val="4988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37084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mpact Branded">
    <p:bg bwMode="gray">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77D578-C9BD-2962-D986-CDC7E72A23F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69" y="0"/>
            <a:ext cx="12190065" cy="6858000"/>
          </a:xfrm>
          <a:prstGeom prst="rect">
            <a:avLst/>
          </a:prstGeom>
        </p:spPr>
      </p:pic>
      <p:sp>
        <p:nvSpPr>
          <p:cNvPr id="2" name="Slide title"/>
          <p:cNvSpPr>
            <a:spLocks noGrp="1"/>
          </p:cNvSpPr>
          <p:nvPr>
            <p:ph type="title" hasCustomPrompt="1"/>
          </p:nvPr>
        </p:nvSpPr>
        <p:spPr bwMode="gray">
          <a:xfrm>
            <a:off x="531535" y="199608"/>
            <a:ext cx="9753600" cy="609398"/>
          </a:xfrm>
          <a:prstGeom prst="rect">
            <a:avLst/>
          </a:prstGeom>
        </p:spPr>
        <p:txBody>
          <a:bodyPr wrap="square" lIns="0" tIns="0" rIns="0" bIns="0" anchor="b" anchorCtr="0">
            <a:spAutoFit/>
          </a:bodyPr>
          <a:lstStyle>
            <a:lvl1pPr>
              <a:lnSpc>
                <a:spcPct val="90000"/>
              </a:lnSpc>
              <a:defRPr b="0" baseline="0">
                <a:solidFill>
                  <a:schemeClr val="bg1"/>
                </a:solidFill>
              </a:defRPr>
            </a:lvl1pPr>
          </a:lstStyle>
          <a:p>
            <a:r>
              <a:rPr lang="en-US" dirty="0"/>
              <a:t>Impact Slide Title – Rockwell 18pt</a:t>
            </a:r>
          </a:p>
        </p:txBody>
      </p:sp>
      <p:sp>
        <p:nvSpPr>
          <p:cNvPr id="17" name="Footnote"/>
          <p:cNvSpPr>
            <a:spLocks noGrp="1"/>
          </p:cNvSpPr>
          <p:nvPr>
            <p:ph type="body" sz="quarter" idx="19" hasCustomPrompt="1"/>
          </p:nvPr>
        </p:nvSpPr>
        <p:spPr bwMode="gray">
          <a:xfrm>
            <a:off x="1" y="6291179"/>
            <a:ext cx="3897532" cy="329760"/>
          </a:xfrm>
        </p:spPr>
        <p:txBody>
          <a:bodyPr lIns="64008" anchor="b" anchorCtr="0"/>
          <a:lstStyle>
            <a:lvl1pPr marL="163289" indent="-163289">
              <a:spcBef>
                <a:spcPts val="143"/>
              </a:spcBef>
              <a:buFont typeface="+mj-lt"/>
              <a:buAutoNum type="arabicParenR"/>
              <a:defRPr sz="714">
                <a:solidFill>
                  <a:schemeClr val="accent1"/>
                </a:solidFill>
              </a:defRPr>
            </a:lvl1pPr>
            <a:lvl2pPr>
              <a:spcBef>
                <a:spcPts val="286"/>
              </a:spcBef>
              <a:defRPr sz="714"/>
            </a:lvl2pPr>
            <a:lvl3pPr>
              <a:spcBef>
                <a:spcPts val="286"/>
              </a:spcBef>
              <a:defRPr sz="714"/>
            </a:lvl3pPr>
            <a:lvl4pPr>
              <a:spcBef>
                <a:spcPts val="286"/>
              </a:spcBef>
              <a:defRPr sz="714"/>
            </a:lvl4pPr>
            <a:lvl5pPr>
              <a:spcBef>
                <a:spcPts val="286"/>
              </a:spcBef>
              <a:defRPr sz="714"/>
            </a:lvl5pPr>
          </a:lstStyle>
          <a:p>
            <a:pPr lvl="0"/>
            <a:r>
              <a:rPr lang="en-US" dirty="0"/>
              <a:t>Click to add footnote. Numbers appear automatically (no additional space or tab needed). Use a period at the end of each footnote. Stretch box to the right as needed.</a:t>
            </a:r>
          </a:p>
        </p:txBody>
      </p:sp>
      <p:sp>
        <p:nvSpPr>
          <p:cNvPr id="16" name="Source - decorative">
            <a:extLst>
              <a:ext uri="{C183D7F6-B498-43B3-948B-1728B52AA6E4}">
                <adec:decorative xmlns:adec="http://schemas.microsoft.com/office/drawing/2017/decorative" val="0"/>
              </a:ext>
            </a:extLst>
          </p:cNvPr>
          <p:cNvSpPr>
            <a:spLocks noGrp="1"/>
          </p:cNvSpPr>
          <p:nvPr>
            <p:ph type="body" sz="quarter" idx="18" hasCustomPrompt="1"/>
          </p:nvPr>
        </p:nvSpPr>
        <p:spPr bwMode="gray">
          <a:xfrm>
            <a:off x="7837715" y="6592030"/>
            <a:ext cx="4354285" cy="265970"/>
          </a:xfrm>
        </p:spPr>
        <p:txBody>
          <a:bodyPr rIns="64008" bIns="45720" anchor="b" anchorCtr="0"/>
          <a:lstStyle>
            <a:lvl1pPr marL="0" indent="0">
              <a:spcBef>
                <a:spcPts val="286"/>
              </a:spcBef>
              <a:buNone/>
              <a:defRPr sz="714">
                <a:solidFill>
                  <a:schemeClr val="accent1"/>
                </a:solidFill>
              </a:defRPr>
            </a:lvl1pPr>
            <a:lvl2pPr marL="163289" indent="0">
              <a:spcBef>
                <a:spcPts val="286"/>
              </a:spcBef>
              <a:buNone/>
              <a:defRPr sz="714"/>
            </a:lvl2pPr>
            <a:lvl3pPr marL="326578" indent="0">
              <a:spcBef>
                <a:spcPts val="286"/>
              </a:spcBef>
              <a:buNone/>
              <a:defRPr sz="714"/>
            </a:lvl3pPr>
            <a:lvl4pPr marL="489867" indent="0">
              <a:spcBef>
                <a:spcPts val="286"/>
              </a:spcBef>
              <a:buNone/>
              <a:defRPr sz="714"/>
            </a:lvl4pPr>
            <a:lvl5pPr marL="653156" indent="0">
              <a:spcBef>
                <a:spcPts val="286"/>
              </a:spcBef>
              <a:buNone/>
              <a:defRPr sz="714"/>
            </a:lvl5pPr>
          </a:lstStyle>
          <a:p>
            <a:pPr lvl="0"/>
            <a:r>
              <a:rPr lang="en-US" dirty="0"/>
              <a:t>Source: Click to add source. Use a single space after “Source:” and a period at the end of the source. Stretch box to the left as needed.</a:t>
            </a:r>
          </a:p>
        </p:txBody>
      </p:sp>
      <p:sp>
        <p:nvSpPr>
          <p:cNvPr id="9" name="Slide number - decorative">
            <a:extLst>
              <a:ext uri="{C183D7F6-B498-43B3-948B-1728B52AA6E4}">
                <adec:decorative xmlns:adec="http://schemas.microsoft.com/office/drawing/2017/decorative" val="1"/>
              </a:ext>
            </a:extLst>
          </p:cNvPr>
          <p:cNvSpPr txBox="1"/>
          <p:nvPr/>
        </p:nvSpPr>
        <p:spPr bwMode="gray">
          <a:xfrm>
            <a:off x="11673947" y="2"/>
            <a:ext cx="518055" cy="195749"/>
          </a:xfrm>
          <a:prstGeom prst="rect">
            <a:avLst/>
          </a:prstGeom>
          <a:noFill/>
        </p:spPr>
        <p:txBody>
          <a:bodyPr wrap="square" lIns="0" tIns="52251"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dirty="0">
              <a:solidFill>
                <a:schemeClr val="bg1"/>
              </a:solidFill>
              <a:latin typeface="+mj-lt"/>
            </a:endParaRPr>
          </a:p>
        </p:txBody>
      </p:sp>
    </p:spTree>
    <p:custDataLst>
      <p:tags r:id="rId1"/>
    </p:custDataLst>
    <p:extLst>
      <p:ext uri="{BB962C8B-B14F-4D97-AF65-F5344CB8AC3E}">
        <p14:creationId xmlns:p14="http://schemas.microsoft.com/office/powerpoint/2010/main" val="3115458279"/>
      </p:ext>
    </p:extLst>
  </p:cSld>
  <p:clrMapOvr>
    <a:masterClrMapping/>
  </p:clrMapOvr>
  <p:extLst>
    <p:ext uri="{DCECCB84-F9BA-43D5-87BE-67443E8EF086}">
      <p15:sldGuideLst xmlns:p15="http://schemas.microsoft.com/office/powerpoint/2012/main">
        <p15:guide id="1" orient="horz" pos="62">
          <p15:clr>
            <a:srgbClr val="FBAE40"/>
          </p15:clr>
        </p15:guide>
        <p15:guide id="2" orient="horz" pos="1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4" name="Header box - decorative">
            <a:extLst>
              <a:ext uri="{C183D7F6-B498-43B3-948B-1728B52AA6E4}">
                <adec:decorative xmlns:adec="http://schemas.microsoft.com/office/drawing/2017/decorative" val="1"/>
              </a:ext>
            </a:extLst>
          </p:cNvPr>
          <p:cNvSpPr/>
          <p:nvPr userDrawn="1"/>
        </p:nvSpPr>
        <p:spPr bwMode="gray">
          <a:xfrm>
            <a:off x="3" y="1"/>
            <a:ext cx="12191999" cy="858830"/>
          </a:xfrm>
          <a:prstGeom prst="rect">
            <a:avLst/>
          </a:prstGeom>
          <a:solidFill>
            <a:schemeClr val="accent5"/>
          </a:solidFill>
          <a:ln w="19050" cap="flat" cmpd="sng" algn="ctr">
            <a:noFill/>
            <a:prstDash val="solid"/>
            <a:miter lim="800000"/>
          </a:ln>
          <a:effectLst/>
        </p:spPr>
        <p:txBody>
          <a:bodyPr rot="0" spcFirstLastPara="0" vert="horz" wrap="square" lIns="130629" tIns="65314" rIns="130629" bIns="65314" numCol="1" spcCol="0" rtlCol="0" fromWordArt="0" anchor="t" anchorCtr="0" forceAA="0" compatLnSpc="1">
            <a:prstTxWarp prst="textNoShape">
              <a:avLst/>
            </a:prstTxWarp>
            <a:noAutofit/>
          </a:bodyPr>
          <a:lstStyle/>
          <a:p>
            <a:pPr algn="ctr"/>
            <a:endParaRPr lang="en-US" sz="1429" dirty="0"/>
          </a:p>
        </p:txBody>
      </p:sp>
      <p:grpSp>
        <p:nvGrpSpPr>
          <p:cNvPr id="2" name="Building - decorative">
            <a:extLst>
              <a:ext uri="{FF2B5EF4-FFF2-40B4-BE49-F238E27FC236}">
                <a16:creationId xmlns:a16="http://schemas.microsoft.com/office/drawing/2014/main" id="{0411916B-513C-4328-B806-924E9F6F8466}"/>
              </a:ext>
            </a:extLst>
          </p:cNvPr>
          <p:cNvGrpSpPr/>
          <p:nvPr userDrawn="1"/>
        </p:nvGrpSpPr>
        <p:grpSpPr>
          <a:xfrm>
            <a:off x="10659982" y="1"/>
            <a:ext cx="1429039" cy="858830"/>
            <a:chOff x="5596490" y="0"/>
            <a:chExt cx="750245" cy="601181"/>
          </a:xfrm>
          <a:solidFill>
            <a:schemeClr val="accent3"/>
          </a:solidFill>
        </p:grpSpPr>
        <p:sp>
          <p:nvSpPr>
            <p:cNvPr id="19" name="Building shape 1">
              <a:extLst>
                <a:ext uri="{C183D7F6-B498-43B3-948B-1728B52AA6E4}">
                  <adec:decorative xmlns:adec="http://schemas.microsoft.com/office/drawing/2017/decorative" val="1"/>
                </a:ext>
              </a:extLst>
            </p:cNvPr>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2571"/>
            </a:p>
          </p:txBody>
        </p:sp>
        <p:sp>
          <p:nvSpPr>
            <p:cNvPr id="7" name="Building shape 2">
              <a:extLst>
                <a:ext uri="{C183D7F6-B498-43B3-948B-1728B52AA6E4}">
                  <adec:decorative xmlns:adec="http://schemas.microsoft.com/office/drawing/2017/decorative" val="1"/>
                </a:ext>
              </a:extLst>
            </p:cNvPr>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571"/>
            </a:p>
          </p:txBody>
        </p:sp>
        <p:sp>
          <p:nvSpPr>
            <p:cNvPr id="8" name="Building shape 3">
              <a:extLst>
                <a:ext uri="{C183D7F6-B498-43B3-948B-1728B52AA6E4}">
                  <adec:decorative xmlns:adec="http://schemas.microsoft.com/office/drawing/2017/decorative" val="1"/>
                </a:ext>
              </a:extLst>
            </p:cNvPr>
            <p:cNvSpPr>
              <a:spLocks noChangeArrowheads="1"/>
            </p:cNvSpPr>
            <p:nvPr/>
          </p:nvSpPr>
          <p:spPr bwMode="gray">
            <a:xfrm>
              <a:off x="5888334" y="469154"/>
              <a:ext cx="458401" cy="3844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9" name="Building shape 4">
              <a:extLst>
                <a:ext uri="{C183D7F6-B498-43B3-948B-1728B52AA6E4}">
                  <adec:decorative xmlns:adec="http://schemas.microsoft.com/office/drawing/2017/decorative" val="1"/>
                </a:ext>
              </a:extLst>
            </p:cNvPr>
            <p:cNvSpPr>
              <a:spLocks noChangeArrowheads="1"/>
            </p:cNvSpPr>
            <p:nvPr/>
          </p:nvSpPr>
          <p:spPr bwMode="gray">
            <a:xfrm>
              <a:off x="6163373"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10" name="Building shape 5">
              <a:extLst>
                <a:ext uri="{C183D7F6-B498-43B3-948B-1728B52AA6E4}">
                  <adec:decorative xmlns:adec="http://schemas.microsoft.com/office/drawing/2017/decorative" val="1"/>
                </a:ext>
              </a:extLst>
            </p:cNvPr>
            <p:cNvSpPr>
              <a:spLocks noChangeArrowheads="1"/>
            </p:cNvSpPr>
            <p:nvPr/>
          </p:nvSpPr>
          <p:spPr bwMode="gray">
            <a:xfrm>
              <a:off x="6027332" y="247346"/>
              <a:ext cx="44362"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11" name="Building shape 6">
              <a:extLst>
                <a:ext uri="{C183D7F6-B498-43B3-948B-1728B52AA6E4}">
                  <adec:decorative xmlns:adec="http://schemas.microsoft.com/office/drawing/2017/decorative" val="1"/>
                </a:ext>
              </a:extLst>
            </p:cNvPr>
            <p:cNvSpPr>
              <a:spLocks noChangeArrowheads="1"/>
            </p:cNvSpPr>
            <p:nvPr/>
          </p:nvSpPr>
          <p:spPr bwMode="gray">
            <a:xfrm>
              <a:off x="5888334"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12" name="Building shape 7">
              <a:extLst>
                <a:ext uri="{C183D7F6-B498-43B3-948B-1728B52AA6E4}">
                  <adec:decorative xmlns:adec="http://schemas.microsoft.com/office/drawing/2017/decorative" val="1"/>
                </a:ext>
              </a:extLst>
            </p:cNvPr>
            <p:cNvSpPr>
              <a:spLocks noChangeArrowheads="1"/>
            </p:cNvSpPr>
            <p:nvPr/>
          </p:nvSpPr>
          <p:spPr bwMode="gray">
            <a:xfrm>
              <a:off x="6299415"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20" name="Building shape 8">
              <a:extLst>
                <a:ext uri="{FF2B5EF4-FFF2-40B4-BE49-F238E27FC236}">
                  <a16:creationId xmlns:a16="http://schemas.microsoft.com/office/drawing/2014/main" id="{D9E3C7B5-3FCF-4E6A-A488-60E8959A0ECA}"/>
                </a:ext>
              </a:extLst>
            </p:cNvPr>
            <p:cNvSpPr/>
            <p:nvPr userDrawn="1"/>
          </p:nvSpPr>
          <p:spPr bwMode="gray">
            <a:xfrm>
              <a:off x="5596490" y="0"/>
              <a:ext cx="202217" cy="601181"/>
            </a:xfrm>
            <a:custGeom>
              <a:avLst/>
              <a:gdLst>
                <a:gd name="connsiteX0" fmla="*/ 65744 w 202217"/>
                <a:gd name="connsiteY0" fmla="*/ 0 h 601181"/>
                <a:gd name="connsiteX1" fmla="*/ 109746 w 202217"/>
                <a:gd name="connsiteY1" fmla="*/ 0 h 601181"/>
                <a:gd name="connsiteX2" fmla="*/ 74734 w 202217"/>
                <a:gd name="connsiteY2" fmla="*/ 65770 h 601181"/>
                <a:gd name="connsiteX3" fmla="*/ 181051 w 202217"/>
                <a:gd name="connsiteY3" fmla="*/ 584089 h 601181"/>
                <a:gd name="connsiteX4" fmla="*/ 202217 w 202217"/>
                <a:gd name="connsiteY4" fmla="*/ 601181 h 601181"/>
                <a:gd name="connsiteX5" fmla="*/ 144931 w 202217"/>
                <a:gd name="connsiteY5" fmla="*/ 601181 h 601181"/>
                <a:gd name="connsiteX6" fmla="*/ 89496 w 202217"/>
                <a:gd name="connsiteY6" fmla="*/ 534792 h 601181"/>
                <a:gd name="connsiteX7" fmla="*/ 0 w 202217"/>
                <a:gd name="connsiteY7" fmla="*/ 245795 h 601181"/>
                <a:gd name="connsiteX8" fmla="*/ 41191 w 202217"/>
                <a:gd name="connsiteY8" fmla="*/ 44657 h 6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17" h="601181">
                  <a:moveTo>
                    <a:pt x="65744" y="0"/>
                  </a:moveTo>
                  <a:lnTo>
                    <a:pt x="109746" y="0"/>
                  </a:lnTo>
                  <a:lnTo>
                    <a:pt x="74734" y="65770"/>
                  </a:lnTo>
                  <a:cubicBezTo>
                    <a:pt x="3855" y="238543"/>
                    <a:pt x="39295" y="443953"/>
                    <a:pt x="181051" y="584089"/>
                  </a:cubicBezTo>
                  <a:lnTo>
                    <a:pt x="202217" y="601181"/>
                  </a:lnTo>
                  <a:lnTo>
                    <a:pt x="144931" y="601181"/>
                  </a:lnTo>
                  <a:lnTo>
                    <a:pt x="89496" y="534792"/>
                  </a:lnTo>
                  <a:cubicBezTo>
                    <a:pt x="33015" y="452220"/>
                    <a:pt x="0" y="352741"/>
                    <a:pt x="0" y="245795"/>
                  </a:cubicBezTo>
                  <a:cubicBezTo>
                    <a:pt x="0" y="174498"/>
                    <a:pt x="14673" y="106520"/>
                    <a:pt x="41191" y="44657"/>
                  </a:cubicBezTo>
                  <a:close/>
                </a:path>
              </a:pathLst>
            </a:custGeom>
            <a:grp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a:lstStyle>
            <a:p>
              <a:pPr algn="ctr"/>
              <a:endParaRPr lang="en-US" sz="1429" dirty="0"/>
            </a:p>
          </p:txBody>
        </p:sp>
      </p:grpSp>
      <p:cxnSp>
        <p:nvCxnSpPr>
          <p:cNvPr id="14" name="Header line - decorative">
            <a:extLst>
              <a:ext uri="{C183D7F6-B498-43B3-948B-1728B52AA6E4}">
                <adec:decorative xmlns:adec="http://schemas.microsoft.com/office/drawing/2017/decorative" val="1"/>
              </a:ext>
            </a:extLst>
          </p:cNvPr>
          <p:cNvCxnSpPr/>
          <p:nvPr userDrawn="1"/>
        </p:nvCxnSpPr>
        <p:spPr bwMode="gray">
          <a:xfrm>
            <a:off x="0" y="876974"/>
            <a:ext cx="12192000" cy="0"/>
          </a:xfrm>
          <a:prstGeom prst="line">
            <a:avLst/>
          </a:prstGeom>
          <a:noFill/>
          <a:ln w="28575" cap="flat" cmpd="sng" algn="ctr">
            <a:solidFill>
              <a:schemeClr val="accent6"/>
            </a:solidFill>
            <a:prstDash val="solid"/>
            <a:miter lim="800000"/>
          </a:ln>
          <a:effectLst/>
        </p:spPr>
      </p:cxnSp>
      <p:sp>
        <p:nvSpPr>
          <p:cNvPr id="16" name="Top kicker"/>
          <p:cNvSpPr>
            <a:spLocks noGrp="1"/>
          </p:cNvSpPr>
          <p:nvPr userDrawn="1">
            <p:ph type="body" sz="quarter" idx="16" hasCustomPrompt="1"/>
          </p:nvPr>
        </p:nvSpPr>
        <p:spPr bwMode="gray">
          <a:xfrm>
            <a:off x="533703" y="142547"/>
            <a:ext cx="4876800" cy="175873"/>
          </a:xfrm>
        </p:spPr>
        <p:txBody>
          <a:bodyPr anchor="ctr" anchorCtr="0"/>
          <a:lstStyle>
            <a:lvl1pPr marL="0" indent="0">
              <a:spcBef>
                <a:spcPts val="0"/>
              </a:spcBef>
              <a:buNone/>
              <a:defRPr sz="1143">
                <a:solidFill>
                  <a:schemeClr val="bg1"/>
                </a:solidFill>
              </a:defRPr>
            </a:lvl1pPr>
            <a:lvl2pPr marL="163289" indent="0">
              <a:spcBef>
                <a:spcPts val="0"/>
              </a:spcBef>
              <a:buNone/>
              <a:defRPr sz="1143"/>
            </a:lvl2pPr>
            <a:lvl3pPr marL="326578" indent="0">
              <a:spcBef>
                <a:spcPts val="0"/>
              </a:spcBef>
              <a:buNone/>
              <a:defRPr sz="1143"/>
            </a:lvl3pPr>
            <a:lvl4pPr marL="489867" indent="0">
              <a:spcBef>
                <a:spcPts val="0"/>
              </a:spcBef>
              <a:buNone/>
              <a:defRPr sz="1143"/>
            </a:lvl4pPr>
            <a:lvl5pPr marL="653156" indent="0">
              <a:spcBef>
                <a:spcPts val="0"/>
              </a:spcBef>
              <a:buNone/>
              <a:defRPr sz="1143"/>
            </a:lvl5pPr>
          </a:lstStyle>
          <a:p>
            <a:pPr lvl="0"/>
            <a:r>
              <a:rPr lang="en-US" dirty="0"/>
              <a:t>Top Kicker – Verdana 8pt Regular, Title Case</a:t>
            </a:r>
          </a:p>
        </p:txBody>
      </p:sp>
      <p:sp>
        <p:nvSpPr>
          <p:cNvPr id="3" name="Slide title"/>
          <p:cNvSpPr>
            <a:spLocks noGrp="1"/>
          </p:cNvSpPr>
          <p:nvPr userDrawn="1">
            <p:ph type="title" hasCustomPrompt="1"/>
          </p:nvPr>
        </p:nvSpPr>
        <p:spPr bwMode="gray">
          <a:xfrm>
            <a:off x="533702" y="442606"/>
            <a:ext cx="11129133" cy="366400"/>
          </a:xfrm>
        </p:spPr>
        <p:txBody>
          <a:bodyPr/>
          <a:lstStyle>
            <a:lvl1pPr>
              <a:defRPr baseline="0">
                <a:solidFill>
                  <a:schemeClr val="bg1"/>
                </a:solidFill>
              </a:defRPr>
            </a:lvl1pPr>
          </a:lstStyle>
          <a:p>
            <a:r>
              <a:rPr lang="en-US" dirty="0"/>
              <a:t>Slide Title – Rockwell 18pt Regular, Title Case</a:t>
            </a:r>
          </a:p>
        </p:txBody>
      </p:sp>
      <p:sp>
        <p:nvSpPr>
          <p:cNvPr id="13" name="Slide subtitle"/>
          <p:cNvSpPr>
            <a:spLocks noGrp="1"/>
          </p:cNvSpPr>
          <p:nvPr userDrawn="1">
            <p:ph type="body" sz="quarter" idx="15" hasCustomPrompt="1"/>
          </p:nvPr>
        </p:nvSpPr>
        <p:spPr bwMode="gray">
          <a:xfrm>
            <a:off x="533705" y="939618"/>
            <a:ext cx="11129132" cy="263809"/>
          </a:xfrm>
        </p:spPr>
        <p:txBody>
          <a:bodyPr/>
          <a:lstStyle>
            <a:lvl1pPr marL="0" indent="0">
              <a:spcBef>
                <a:spcPts val="0"/>
              </a:spcBef>
              <a:buNone/>
              <a:defRPr sz="1714">
                <a:solidFill>
                  <a:schemeClr val="tx1"/>
                </a:solidFill>
              </a:defRPr>
            </a:lvl1pPr>
            <a:lvl2pPr>
              <a:spcBef>
                <a:spcPts val="0"/>
              </a:spcBef>
              <a:defRPr sz="1714"/>
            </a:lvl2pPr>
            <a:lvl3pPr>
              <a:spcBef>
                <a:spcPts val="0"/>
              </a:spcBef>
              <a:defRPr sz="1714"/>
            </a:lvl3pPr>
            <a:lvl4pPr>
              <a:spcBef>
                <a:spcPts val="0"/>
              </a:spcBef>
              <a:defRPr sz="1714"/>
            </a:lvl4pPr>
            <a:lvl5pPr>
              <a:spcBef>
                <a:spcPts val="0"/>
              </a:spcBef>
              <a:defRPr sz="1714"/>
            </a:lvl5pPr>
          </a:lstStyle>
          <a:p>
            <a:pPr lvl="0"/>
            <a:r>
              <a:rPr lang="en-US" dirty="0"/>
              <a:t>Slide Subtitle – Verdana 12pt Regular, Title Case</a:t>
            </a:r>
          </a:p>
        </p:txBody>
      </p:sp>
      <p:sp>
        <p:nvSpPr>
          <p:cNvPr id="15" name="Footnote"/>
          <p:cNvSpPr>
            <a:spLocks noGrp="1"/>
          </p:cNvSpPr>
          <p:nvPr userDrawn="1">
            <p:ph type="body" sz="quarter" idx="19" hasCustomPrompt="1"/>
          </p:nvPr>
        </p:nvSpPr>
        <p:spPr bwMode="gray">
          <a:xfrm>
            <a:off x="1" y="6291179"/>
            <a:ext cx="3897532" cy="329760"/>
          </a:xfrm>
        </p:spPr>
        <p:txBody>
          <a:bodyPr lIns="64008" anchor="b" anchorCtr="0"/>
          <a:lstStyle>
            <a:lvl1pPr marL="163289" indent="-163289">
              <a:spcBef>
                <a:spcPts val="143"/>
              </a:spcBef>
              <a:buFont typeface="+mj-lt"/>
              <a:buAutoNum type="arabicParenR"/>
              <a:defRPr sz="714">
                <a:solidFill>
                  <a:schemeClr val="tx1"/>
                </a:solidFill>
              </a:defRPr>
            </a:lvl1pPr>
            <a:lvl2pPr>
              <a:spcBef>
                <a:spcPts val="286"/>
              </a:spcBef>
              <a:defRPr sz="714"/>
            </a:lvl2pPr>
            <a:lvl3pPr>
              <a:spcBef>
                <a:spcPts val="286"/>
              </a:spcBef>
              <a:defRPr sz="714"/>
            </a:lvl3pPr>
            <a:lvl4pPr>
              <a:spcBef>
                <a:spcPts val="286"/>
              </a:spcBef>
              <a:defRPr sz="714"/>
            </a:lvl4pPr>
            <a:lvl5pPr>
              <a:spcBef>
                <a:spcPts val="286"/>
              </a:spcBef>
              <a:defRPr sz="714"/>
            </a:lvl5pPr>
          </a:lstStyle>
          <a:p>
            <a:pPr lvl="0"/>
            <a:r>
              <a:rPr lang="en-US" dirty="0"/>
              <a:t>Click to add footnote. Numbers appear automatically (no additional space or tab needed). Use a period at the end of each footnote. Stretch box to the right as needed.</a:t>
            </a:r>
          </a:p>
        </p:txBody>
      </p:sp>
      <p:sp>
        <p:nvSpPr>
          <p:cNvPr id="22" name="Source - decorative">
            <a:extLst>
              <a:ext uri="{C183D7F6-B498-43B3-948B-1728B52AA6E4}">
                <adec:decorative xmlns:adec="http://schemas.microsoft.com/office/drawing/2017/decorative" val="1"/>
              </a:ext>
            </a:extLst>
          </p:cNvPr>
          <p:cNvSpPr>
            <a:spLocks noGrp="1"/>
          </p:cNvSpPr>
          <p:nvPr userDrawn="1">
            <p:ph type="body" sz="quarter" idx="18" hasCustomPrompt="1"/>
          </p:nvPr>
        </p:nvSpPr>
        <p:spPr bwMode="gray">
          <a:xfrm>
            <a:off x="7830965" y="6569851"/>
            <a:ext cx="4361036" cy="288150"/>
          </a:xfrm>
        </p:spPr>
        <p:txBody>
          <a:bodyPr rIns="64008" bIns="45720" anchor="b" anchorCtr="0"/>
          <a:lstStyle>
            <a:lvl1pPr marL="0" indent="0">
              <a:spcBef>
                <a:spcPts val="286"/>
              </a:spcBef>
              <a:buNone/>
              <a:defRPr sz="714">
                <a:solidFill>
                  <a:schemeClr val="tx1"/>
                </a:solidFill>
              </a:defRPr>
            </a:lvl1pPr>
            <a:lvl2pPr marL="163289" indent="0">
              <a:spcBef>
                <a:spcPts val="286"/>
              </a:spcBef>
              <a:buNone/>
              <a:defRPr sz="714"/>
            </a:lvl2pPr>
            <a:lvl3pPr marL="326578" indent="0">
              <a:spcBef>
                <a:spcPts val="286"/>
              </a:spcBef>
              <a:buNone/>
              <a:defRPr sz="714"/>
            </a:lvl3pPr>
            <a:lvl4pPr marL="489867" indent="0">
              <a:spcBef>
                <a:spcPts val="286"/>
              </a:spcBef>
              <a:buNone/>
              <a:defRPr sz="714"/>
            </a:lvl4pPr>
            <a:lvl5pPr marL="653156" indent="0">
              <a:spcBef>
                <a:spcPts val="286"/>
              </a:spcBef>
              <a:buNone/>
              <a:defRPr sz="714"/>
            </a:lvl5pPr>
          </a:lstStyle>
          <a:p>
            <a:pPr lvl="0"/>
            <a:r>
              <a:rPr lang="en-US" dirty="0"/>
              <a:t>Source: Click to add source. Use a single space after “Source:” and a period at the end of the source. Stretch box to the left as needed.</a:t>
            </a:r>
          </a:p>
        </p:txBody>
      </p:sp>
      <p:sp>
        <p:nvSpPr>
          <p:cNvPr id="18" name="Slide number - decorative">
            <a:extLst>
              <a:ext uri="{C183D7F6-B498-43B3-948B-1728B52AA6E4}">
                <adec:decorative xmlns:adec="http://schemas.microsoft.com/office/drawing/2017/decorative" val="1"/>
              </a:ext>
            </a:extLst>
          </p:cNvPr>
          <p:cNvSpPr txBox="1"/>
          <p:nvPr userDrawn="1"/>
        </p:nvSpPr>
        <p:spPr bwMode="gray">
          <a:xfrm>
            <a:off x="11739761" y="634430"/>
            <a:ext cx="452241" cy="142988"/>
          </a:xfrm>
          <a:prstGeom prst="rect">
            <a:avLst/>
          </a:prstGeom>
          <a:solidFill>
            <a:schemeClr val="accent5"/>
          </a:solidFill>
        </p:spPr>
        <p:txBody>
          <a:bodyPr wrap="square" lIns="0" tIns="0"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dirty="0">
              <a:solidFill>
                <a:schemeClr val="bg1"/>
              </a:solidFill>
              <a:latin typeface="+mj-lt"/>
            </a:endParaRPr>
          </a:p>
        </p:txBody>
      </p:sp>
    </p:spTree>
    <p:custDataLst>
      <p:tags r:id="rId1"/>
    </p:custDataLst>
    <p:extLst>
      <p:ext uri="{BB962C8B-B14F-4D97-AF65-F5344CB8AC3E}">
        <p14:creationId xmlns:p14="http://schemas.microsoft.com/office/powerpoint/2010/main" val="2437281545"/>
      </p:ext>
    </p:extLst>
  </p:cSld>
  <p:clrMapOvr>
    <a:masterClrMapping/>
  </p:clrMapOvr>
  <p:extLst>
    <p:ext uri="{DCECCB84-F9BA-43D5-87BE-67443E8EF086}">
      <p15:sldGuideLst xmlns:p15="http://schemas.microsoft.com/office/powerpoint/2012/main">
        <p15:guide id="1" orient="horz" pos="6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Generic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4" y="1623237"/>
            <a:ext cx="10515600" cy="4294344"/>
          </a:xfrm>
          <a:prstGeom prst="rect">
            <a:avLst/>
          </a:prstGeom>
        </p:spPr>
        <p:txBody>
          <a:bodyPr>
            <a:normAutofit/>
          </a:bodyPr>
          <a:lstStyle>
            <a:lvl1pPr>
              <a:lnSpc>
                <a:spcPct val="114000"/>
              </a:lnSpc>
              <a:spcAft>
                <a:spcPts val="400"/>
              </a:spcAft>
              <a:defRPr sz="2400" b="0" i="0">
                <a:latin typeface="Segoe UI" panose="020B0502040204020203" pitchFamily="34" charset="0"/>
                <a:cs typeface="Segoe UI" panose="020B0502040204020203" pitchFamily="34" charset="0"/>
              </a:defRPr>
            </a:lvl1pPr>
            <a:lvl2pPr>
              <a:lnSpc>
                <a:spcPct val="114000"/>
              </a:lnSpc>
              <a:spcAft>
                <a:spcPts val="400"/>
              </a:spcAft>
              <a:defRPr sz="2400" b="0" i="0">
                <a:latin typeface="Segoe UI" panose="020B0502040204020203" pitchFamily="34" charset="0"/>
                <a:cs typeface="Segoe UI" panose="020B0502040204020203" pitchFamily="34" charset="0"/>
              </a:defRPr>
            </a:lvl2pPr>
            <a:lvl3pPr>
              <a:lnSpc>
                <a:spcPct val="114000"/>
              </a:lnSpc>
              <a:spcAft>
                <a:spcPts val="400"/>
              </a:spcAft>
              <a:defRPr sz="2400" b="0" i="0">
                <a:latin typeface="Segoe UI" panose="020B0502040204020203" pitchFamily="34" charset="0"/>
                <a:cs typeface="Segoe UI" panose="020B0502040204020203" pitchFamily="34" charset="0"/>
              </a:defRPr>
            </a:lvl3pPr>
            <a:lvl4pPr>
              <a:lnSpc>
                <a:spcPct val="114000"/>
              </a:lnSpc>
              <a:spcAft>
                <a:spcPts val="400"/>
              </a:spcAft>
              <a:defRPr sz="2400" b="0" i="0">
                <a:latin typeface="Segoe UI" panose="020B0502040204020203" pitchFamily="34" charset="0"/>
                <a:cs typeface="Segoe UI" panose="020B0502040204020203" pitchFamily="34" charset="0"/>
              </a:defRPr>
            </a:lvl4pPr>
            <a:lvl5pPr>
              <a:lnSpc>
                <a:spcPct val="114000"/>
              </a:lnSpc>
              <a:spcAft>
                <a:spcPts val="400"/>
              </a:spcAft>
              <a:defRPr sz="2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E0E1BE20-0693-2D43-B473-7F975225D099}"/>
              </a:ext>
            </a:extLst>
          </p:cNvPr>
          <p:cNvSpPr>
            <a:spLocks noGrp="1"/>
          </p:cNvSpPr>
          <p:nvPr>
            <p:ph type="title"/>
          </p:nvPr>
        </p:nvSpPr>
        <p:spPr>
          <a:xfrm>
            <a:off x="838204" y="614890"/>
            <a:ext cx="10515600" cy="819516"/>
          </a:xfrm>
          <a:prstGeom prst="rect">
            <a:avLst/>
          </a:prstGeom>
        </p:spPr>
        <p:txBody>
          <a:bodyPr anchor="t">
            <a:normAutofit/>
          </a:bodyPr>
          <a:lstStyle>
            <a:lvl1pPr>
              <a:defRPr sz="4000" b="0" i="0">
                <a:solidFill>
                  <a:schemeClr val="tx2"/>
                </a:solidFill>
                <a:latin typeface="Georgia" panose="02040502050405020303" pitchFamily="18" charset="0"/>
                <a:cs typeface="Geeza Pro" panose="02000400000000000000" pitchFamily="2" charset="-78"/>
              </a:defRPr>
            </a:lvl1pPr>
          </a:lstStyle>
          <a:p>
            <a:r>
              <a:rPr lang="en-US"/>
              <a:t>Click to edit Master title style</a:t>
            </a:r>
          </a:p>
        </p:txBody>
      </p:sp>
    </p:spTree>
    <p:extLst>
      <p:ext uri="{BB962C8B-B14F-4D97-AF65-F5344CB8AC3E}">
        <p14:creationId xmlns:p14="http://schemas.microsoft.com/office/powerpoint/2010/main" val="15990360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902BE-BD69-9946-854F-0B065C0C9D6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294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7902BE-BD69-9946-854F-0B065C0C9D6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11744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7902BE-BD69-9946-854F-0B065C0C9D6D}"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43318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7902BE-BD69-9946-854F-0B065C0C9D6D}" type="datetimeFigureOut">
              <a:rPr lang="en-US" smtClean="0"/>
              <a:t>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52735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7902BE-BD69-9946-854F-0B065C0C9D6D}" type="datetimeFigureOut">
              <a:rPr lang="en-US" smtClean="0"/>
              <a:t>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55354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02BE-BD69-9946-854F-0B065C0C9D6D}" type="datetimeFigureOut">
              <a:rPr lang="en-US" smtClean="0"/>
              <a:t>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59639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7902BE-BD69-9946-854F-0B065C0C9D6D}"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133416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7902BE-BD69-9946-854F-0B065C0C9D6D}"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8C4F3-6D9B-1242-A03D-61854BB3A645}" type="slidenum">
              <a:rPr lang="en-US" smtClean="0"/>
              <a:t>‹#›</a:t>
            </a:fld>
            <a:endParaRPr lang="en-US"/>
          </a:p>
        </p:txBody>
      </p:sp>
    </p:spTree>
    <p:extLst>
      <p:ext uri="{BB962C8B-B14F-4D97-AF65-F5344CB8AC3E}">
        <p14:creationId xmlns:p14="http://schemas.microsoft.com/office/powerpoint/2010/main" val="143054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902BE-BD69-9946-854F-0B065C0C9D6D}" type="datetimeFigureOut">
              <a:rPr lang="en-US" smtClean="0"/>
              <a:t>9/2/2025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8C4F3-6D9B-1242-A03D-61854BB3A645}" type="slidenum">
              <a:rPr lang="en-US" smtClean="0"/>
              <a:t>‹#›</a:t>
            </a:fld>
            <a:endParaRPr lang="en-US"/>
          </a:p>
        </p:txBody>
      </p:sp>
    </p:spTree>
    <p:extLst>
      <p:ext uri="{BB962C8B-B14F-4D97-AF65-F5344CB8AC3E}">
        <p14:creationId xmlns:p14="http://schemas.microsoft.com/office/powerpoint/2010/main" val="90679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kxan.com/business/press-releases/ein-presswire/721263026/version2-launches-with-ai-lab-focused-on-building-worlds-first-fully-autonomous-nonprofit-fundraiser/" TargetMode="External"/><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hyperlink" Target="https://www.version2.a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1.jpg"/><Relationship Id="rId4" Type="http://schemas.openxmlformats.org/officeDocument/2006/relationships/hyperlink" Target="https://qa.vsu.edu/2026gal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hyperlink" Target="https://nam11.safelinks.protection.outlook.com/?url=https%3A%2F%2Fflipbook.brandbits.com%2F01c4d3330c%2Findex.html&amp;data=05%7C02%7Cpbowles%40vsu.edu%7C3447f8866a29472a117b08dde7523b19%7Cabca6162bfa745269826e7fb30c1fc2e%7C0%7C0%7C638921062567678193%7CUnknown%7CTWFpbGZsb3d8eyJFbXB0eU1hcGkiOnRydWUsIlYiOiIwLjAuMDAwMCIsIlAiOiJXaW4zMiIsIkFOIjoiTWFpbCIsIldUIjoyfQ%3D%3D%7C0%7C%7C%7C&amp;sdata=J7t8sOqqKdK%2BZkd9J0No%2F3OWrkilIVi5xRRXSMTPyEA%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4.jf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9" Type="http://schemas.openxmlformats.org/officeDocument/2006/relationships/tags" Target="../tags/tag55.xml"/><Relationship Id="rId21" Type="http://schemas.openxmlformats.org/officeDocument/2006/relationships/tags" Target="../tags/tag37.xml"/><Relationship Id="rId34" Type="http://schemas.openxmlformats.org/officeDocument/2006/relationships/tags" Target="../tags/tag50.xml"/><Relationship Id="rId42" Type="http://schemas.openxmlformats.org/officeDocument/2006/relationships/tags" Target="../tags/tag58.xml"/><Relationship Id="rId47" Type="http://schemas.openxmlformats.org/officeDocument/2006/relationships/slideLayout" Target="../slideLayouts/slideLayout13.xml"/><Relationship Id="rId50" Type="http://schemas.openxmlformats.org/officeDocument/2006/relationships/image" Target="../media/image7.png"/><Relationship Id="rId55" Type="http://schemas.openxmlformats.org/officeDocument/2006/relationships/image" Target="../media/image11.png"/><Relationship Id="rId7" Type="http://schemas.openxmlformats.org/officeDocument/2006/relationships/tags" Target="../tags/tag23.xml"/><Relationship Id="rId2" Type="http://schemas.openxmlformats.org/officeDocument/2006/relationships/tags" Target="../tags/tag18.xml"/><Relationship Id="rId16" Type="http://schemas.openxmlformats.org/officeDocument/2006/relationships/tags" Target="../tags/tag32.xml"/><Relationship Id="rId29" Type="http://schemas.openxmlformats.org/officeDocument/2006/relationships/tags" Target="../tags/tag45.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tags" Target="../tags/tag48.xml"/><Relationship Id="rId37" Type="http://schemas.openxmlformats.org/officeDocument/2006/relationships/tags" Target="../tags/tag53.xml"/><Relationship Id="rId40" Type="http://schemas.openxmlformats.org/officeDocument/2006/relationships/tags" Target="../tags/tag56.xml"/><Relationship Id="rId45" Type="http://schemas.openxmlformats.org/officeDocument/2006/relationships/tags" Target="../tags/tag61.xml"/><Relationship Id="rId53" Type="http://schemas.openxmlformats.org/officeDocument/2006/relationships/image" Target="../media/image9.png"/><Relationship Id="rId5" Type="http://schemas.openxmlformats.org/officeDocument/2006/relationships/tags" Target="../tags/tag21.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35" Type="http://schemas.openxmlformats.org/officeDocument/2006/relationships/tags" Target="../tags/tag51.xml"/><Relationship Id="rId43" Type="http://schemas.openxmlformats.org/officeDocument/2006/relationships/tags" Target="../tags/tag59.xml"/><Relationship Id="rId48" Type="http://schemas.openxmlformats.org/officeDocument/2006/relationships/oleObject" Target="../embeddings/oleObject3.bin"/><Relationship Id="rId56" Type="http://schemas.openxmlformats.org/officeDocument/2006/relationships/image" Target="../media/image12.png"/><Relationship Id="rId8" Type="http://schemas.openxmlformats.org/officeDocument/2006/relationships/tags" Target="../tags/tag24.xml"/><Relationship Id="rId51" Type="http://schemas.microsoft.com/office/2007/relationships/hdphoto" Target="../media/hdphoto1.wdp"/><Relationship Id="rId3" Type="http://schemas.openxmlformats.org/officeDocument/2006/relationships/tags" Target="../tags/tag19.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tags" Target="../tags/tag49.xml"/><Relationship Id="rId38" Type="http://schemas.openxmlformats.org/officeDocument/2006/relationships/tags" Target="../tags/tag54.xml"/><Relationship Id="rId46" Type="http://schemas.openxmlformats.org/officeDocument/2006/relationships/tags" Target="../tags/tag62.xml"/><Relationship Id="rId20" Type="http://schemas.openxmlformats.org/officeDocument/2006/relationships/tags" Target="../tags/tag36.xml"/><Relationship Id="rId41" Type="http://schemas.openxmlformats.org/officeDocument/2006/relationships/tags" Target="../tags/tag57.xml"/><Relationship Id="rId54" Type="http://schemas.openxmlformats.org/officeDocument/2006/relationships/image" Target="../media/image10.png"/><Relationship Id="rId1" Type="http://schemas.openxmlformats.org/officeDocument/2006/relationships/vmlDrawing" Target="../drawings/vmlDrawing3.vml"/><Relationship Id="rId6" Type="http://schemas.openxmlformats.org/officeDocument/2006/relationships/tags" Target="../tags/tag22.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36" Type="http://schemas.openxmlformats.org/officeDocument/2006/relationships/tags" Target="../tags/tag52.xml"/><Relationship Id="rId49" Type="http://schemas.openxmlformats.org/officeDocument/2006/relationships/image" Target="../media/image6.emf"/><Relationship Id="rId57" Type="http://schemas.openxmlformats.org/officeDocument/2006/relationships/image" Target="../media/image13.jpeg"/><Relationship Id="rId10" Type="http://schemas.openxmlformats.org/officeDocument/2006/relationships/tags" Target="../tags/tag26.xml"/><Relationship Id="rId31" Type="http://schemas.openxmlformats.org/officeDocument/2006/relationships/tags" Target="../tags/tag47.xml"/><Relationship Id="rId44" Type="http://schemas.openxmlformats.org/officeDocument/2006/relationships/tags" Target="../tags/tag60.xml"/><Relationship Id="rId5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tags" Target="../tags/tag79.xml"/><Relationship Id="rId26" Type="http://schemas.openxmlformats.org/officeDocument/2006/relationships/image" Target="../media/image18.svg"/><Relationship Id="rId3" Type="http://schemas.openxmlformats.org/officeDocument/2006/relationships/tags" Target="../tags/tag64.xml"/><Relationship Id="rId21" Type="http://schemas.openxmlformats.org/officeDocument/2006/relationships/notesSlide" Target="../notesSlides/notesSlide3.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image" Target="../media/image17.png"/><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image" Target="../media/image16.jpeg"/><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image" Target="../media/image6.emf"/><Relationship Id="rId10" Type="http://schemas.openxmlformats.org/officeDocument/2006/relationships/tags" Target="../tags/tag71.xml"/><Relationship Id="rId19" Type="http://schemas.openxmlformats.org/officeDocument/2006/relationships/tags" Target="../tags/tag80.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oleObject" Target="../embeddings/oleObject4.bin"/><Relationship Id="rId27"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tags" Target="../tags/tag92.xml"/><Relationship Id="rId18" Type="http://schemas.openxmlformats.org/officeDocument/2006/relationships/image" Target="../media/image20.emf"/><Relationship Id="rId26" Type="http://schemas.openxmlformats.org/officeDocument/2006/relationships/image" Target="../media/image28.svg"/><Relationship Id="rId3" Type="http://schemas.openxmlformats.org/officeDocument/2006/relationships/tags" Target="../tags/tag82.xml"/><Relationship Id="rId21" Type="http://schemas.openxmlformats.org/officeDocument/2006/relationships/image" Target="../media/image23.png"/><Relationship Id="rId34" Type="http://schemas.openxmlformats.org/officeDocument/2006/relationships/image" Target="../media/image36.svg"/><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oleObject" Target="../embeddings/oleObject5.bin"/><Relationship Id="rId25" Type="http://schemas.openxmlformats.org/officeDocument/2006/relationships/image" Target="../media/image27.png"/><Relationship Id="rId33" Type="http://schemas.openxmlformats.org/officeDocument/2006/relationships/image" Target="../media/image35.png"/><Relationship Id="rId2" Type="http://schemas.openxmlformats.org/officeDocument/2006/relationships/tags" Target="../tags/tag81.xml"/><Relationship Id="rId16" Type="http://schemas.openxmlformats.org/officeDocument/2006/relationships/notesSlide" Target="../notesSlides/notesSlide4.xml"/><Relationship Id="rId20" Type="http://schemas.openxmlformats.org/officeDocument/2006/relationships/image" Target="../media/image22.svg"/><Relationship Id="rId29" Type="http://schemas.openxmlformats.org/officeDocument/2006/relationships/image" Target="../media/image31.png"/><Relationship Id="rId1" Type="http://schemas.openxmlformats.org/officeDocument/2006/relationships/vmlDrawing" Target="../drawings/vmlDrawing5.v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26.svg"/><Relationship Id="rId32" Type="http://schemas.openxmlformats.org/officeDocument/2006/relationships/image" Target="../media/image34.svg"/><Relationship Id="rId5" Type="http://schemas.openxmlformats.org/officeDocument/2006/relationships/tags" Target="../tags/tag84.xml"/><Relationship Id="rId15" Type="http://schemas.openxmlformats.org/officeDocument/2006/relationships/slideLayout" Target="../slideLayouts/slideLayout12.xml"/><Relationship Id="rId23" Type="http://schemas.openxmlformats.org/officeDocument/2006/relationships/image" Target="../media/image25.png"/><Relationship Id="rId28" Type="http://schemas.openxmlformats.org/officeDocument/2006/relationships/image" Target="../media/image30.svg"/><Relationship Id="rId10" Type="http://schemas.openxmlformats.org/officeDocument/2006/relationships/tags" Target="../tags/tag89.xml"/><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24.svg"/><Relationship Id="rId27" Type="http://schemas.openxmlformats.org/officeDocument/2006/relationships/image" Target="../media/image29.png"/><Relationship Id="rId30" Type="http://schemas.openxmlformats.org/officeDocument/2006/relationships/image" Target="../media/image32.svg"/><Relationship Id="rId8" Type="http://schemas.openxmlformats.org/officeDocument/2006/relationships/tags" Target="../tags/tag87.xml"/></Relationships>
</file>

<file path=ppt/slides/_rels/slide8.xml.rels><?xml version="1.0" encoding="UTF-8" standalone="yes"?>
<Relationships xmlns="http://schemas.openxmlformats.org/package/2006/relationships"><Relationship Id="rId13" Type="http://schemas.openxmlformats.org/officeDocument/2006/relationships/tags" Target="../tags/tag105.xml"/><Relationship Id="rId18" Type="http://schemas.openxmlformats.org/officeDocument/2006/relationships/tags" Target="../tags/tag110.xml"/><Relationship Id="rId26" Type="http://schemas.openxmlformats.org/officeDocument/2006/relationships/oleObject" Target="../embeddings/oleObject6.bin"/><Relationship Id="rId39" Type="http://schemas.openxmlformats.org/officeDocument/2006/relationships/image" Target="../media/image49.svg"/><Relationship Id="rId21" Type="http://schemas.openxmlformats.org/officeDocument/2006/relationships/tags" Target="../tags/tag113.xml"/><Relationship Id="rId34" Type="http://schemas.openxmlformats.org/officeDocument/2006/relationships/image" Target="../media/image44.png"/><Relationship Id="rId42" Type="http://schemas.openxmlformats.org/officeDocument/2006/relationships/image" Target="../media/image52.png"/><Relationship Id="rId7" Type="http://schemas.openxmlformats.org/officeDocument/2006/relationships/tags" Target="../tags/tag99.xml"/><Relationship Id="rId2" Type="http://schemas.openxmlformats.org/officeDocument/2006/relationships/tags" Target="../tags/tag94.xml"/><Relationship Id="rId16" Type="http://schemas.openxmlformats.org/officeDocument/2006/relationships/tags" Target="../tags/tag108.xml"/><Relationship Id="rId20" Type="http://schemas.openxmlformats.org/officeDocument/2006/relationships/tags" Target="../tags/tag112.xml"/><Relationship Id="rId29" Type="http://schemas.openxmlformats.org/officeDocument/2006/relationships/image" Target="../media/image39.png"/><Relationship Id="rId41" Type="http://schemas.openxmlformats.org/officeDocument/2006/relationships/image" Target="../media/image51.svg"/><Relationship Id="rId1" Type="http://schemas.openxmlformats.org/officeDocument/2006/relationships/vmlDrawing" Target="../drawings/vmlDrawing6.v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slideLayout" Target="../slideLayouts/slideLayout12.xml"/><Relationship Id="rId32" Type="http://schemas.openxmlformats.org/officeDocument/2006/relationships/image" Target="../media/image42.svg"/><Relationship Id="rId37" Type="http://schemas.openxmlformats.org/officeDocument/2006/relationships/image" Target="../media/image47.svg"/><Relationship Id="rId40" Type="http://schemas.openxmlformats.org/officeDocument/2006/relationships/image" Target="../media/image50.png"/><Relationship Id="rId5" Type="http://schemas.openxmlformats.org/officeDocument/2006/relationships/tags" Target="../tags/tag97.xml"/><Relationship Id="rId15" Type="http://schemas.openxmlformats.org/officeDocument/2006/relationships/tags" Target="../tags/tag107.xml"/><Relationship Id="rId23" Type="http://schemas.openxmlformats.org/officeDocument/2006/relationships/tags" Target="../tags/tag115.xml"/><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tags" Target="../tags/tag102.xml"/><Relationship Id="rId19" Type="http://schemas.openxmlformats.org/officeDocument/2006/relationships/tags" Target="../tags/tag111.xml"/><Relationship Id="rId31" Type="http://schemas.openxmlformats.org/officeDocument/2006/relationships/image" Target="../media/image41.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tags" Target="../tags/tag114.xml"/><Relationship Id="rId27" Type="http://schemas.openxmlformats.org/officeDocument/2006/relationships/image" Target="../media/image37.emf"/><Relationship Id="rId30" Type="http://schemas.openxmlformats.org/officeDocument/2006/relationships/image" Target="../media/image40.svg"/><Relationship Id="rId35" Type="http://schemas.openxmlformats.org/officeDocument/2006/relationships/image" Target="../media/image45.svg"/><Relationship Id="rId43" Type="http://schemas.openxmlformats.org/officeDocument/2006/relationships/image" Target="../media/image53.svg"/><Relationship Id="rId8" Type="http://schemas.openxmlformats.org/officeDocument/2006/relationships/tags" Target="../tags/tag100.xml"/><Relationship Id="rId3" Type="http://schemas.openxmlformats.org/officeDocument/2006/relationships/tags" Target="../tags/tag95.xml"/><Relationship Id="rId12" Type="http://schemas.openxmlformats.org/officeDocument/2006/relationships/tags" Target="../tags/tag104.xml"/><Relationship Id="rId17" Type="http://schemas.openxmlformats.org/officeDocument/2006/relationships/tags" Target="../tags/tag109.xml"/><Relationship Id="rId25" Type="http://schemas.openxmlformats.org/officeDocument/2006/relationships/notesSlide" Target="../notesSlides/notesSlide5.xml"/><Relationship Id="rId33" Type="http://schemas.openxmlformats.org/officeDocument/2006/relationships/image" Target="../media/image43.png"/><Relationship Id="rId38"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465056EB-9A8A-AB18-29D1-C42ECA5CC1C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6858000"/>
          </a:xfrm>
          <a:prstGeom prst="rect">
            <a:avLst/>
          </a:prstGeom>
        </p:spPr>
      </p:pic>
      <p:pic>
        <p:nvPicPr>
          <p:cNvPr id="2" name="Picture 1">
            <a:extLst>
              <a:ext uri="{FF2B5EF4-FFF2-40B4-BE49-F238E27FC236}">
                <a16:creationId xmlns:a16="http://schemas.microsoft.com/office/drawing/2014/main" id="{B776612A-3F1A-429B-AFD1-8F89FE56EEDB}"/>
              </a:ext>
            </a:extLst>
          </p:cNvPr>
          <p:cNvPicPr>
            <a:picLocks noChangeAspect="1"/>
          </p:cNvPicPr>
          <p:nvPr/>
        </p:nvPicPr>
        <p:blipFill rotWithShape="1">
          <a:blip r:embed="rId4"/>
          <a:srcRect t="3531"/>
          <a:stretch/>
        </p:blipFill>
        <p:spPr>
          <a:xfrm>
            <a:off x="1298635" y="694075"/>
            <a:ext cx="9557624" cy="3117273"/>
          </a:xfrm>
          <a:prstGeom prst="rect">
            <a:avLst/>
          </a:prstGeom>
        </p:spPr>
      </p:pic>
      <p:sp>
        <p:nvSpPr>
          <p:cNvPr id="3" name="Rectangle 2">
            <a:extLst>
              <a:ext uri="{FF2B5EF4-FFF2-40B4-BE49-F238E27FC236}">
                <a16:creationId xmlns:a16="http://schemas.microsoft.com/office/drawing/2014/main" id="{86B3A09B-EFA1-4F62-B7B3-36C0473AEDD1}"/>
              </a:ext>
            </a:extLst>
          </p:cNvPr>
          <p:cNvSpPr/>
          <p:nvPr/>
        </p:nvSpPr>
        <p:spPr>
          <a:xfrm>
            <a:off x="3791759" y="3429000"/>
            <a:ext cx="4571376" cy="1323439"/>
          </a:xfrm>
          <a:prstGeom prst="rect">
            <a:avLst/>
          </a:prstGeom>
        </p:spPr>
        <p:txBody>
          <a:bodyPr wrap="square">
            <a:spAutoFit/>
          </a:bodyPr>
          <a:lstStyle/>
          <a:p>
            <a:pPr algn="ctr"/>
            <a:r>
              <a:rPr lang="en-US" sz="2000" b="1" dirty="0">
                <a:solidFill>
                  <a:schemeClr val="bg2"/>
                </a:solidFill>
                <a:latin typeface="Arial Rounded MT Bold" panose="020F0704030504030204" pitchFamily="34" charset="0"/>
              </a:rPr>
              <a:t>External Relations &amp; Advancement </a:t>
            </a:r>
          </a:p>
          <a:p>
            <a:pPr algn="ctr"/>
            <a:r>
              <a:rPr lang="en-US" sz="2000" b="1" dirty="0">
                <a:solidFill>
                  <a:schemeClr val="bg2"/>
                </a:solidFill>
                <a:latin typeface="Arial Rounded MT Bold" panose="020F0704030504030204" pitchFamily="34" charset="0"/>
              </a:rPr>
              <a:t>Board of Visitors Presentation</a:t>
            </a:r>
          </a:p>
          <a:p>
            <a:pPr algn="ctr"/>
            <a:endParaRPr lang="en-US" sz="2000" b="1" dirty="0">
              <a:solidFill>
                <a:schemeClr val="bg2"/>
              </a:solidFill>
              <a:latin typeface="Arial Rounded MT Bold" panose="020F0704030504030204" pitchFamily="34" charset="0"/>
            </a:endParaRPr>
          </a:p>
          <a:p>
            <a:pPr algn="ctr"/>
            <a:r>
              <a:rPr lang="en-US" sz="2000" b="1" dirty="0">
                <a:solidFill>
                  <a:schemeClr val="bg2"/>
                </a:solidFill>
                <a:latin typeface="Arial Rounded MT Bold" panose="020F0704030504030204" pitchFamily="34" charset="0"/>
              </a:rPr>
              <a:t>September 2025</a:t>
            </a:r>
            <a:endParaRPr lang="en-US" sz="2000" dirty="0">
              <a:solidFill>
                <a:schemeClr val="bg2"/>
              </a:solidFill>
              <a:latin typeface="Arial Rounded MT Bold" panose="020F0704030504030204" pitchFamily="34" charset="0"/>
            </a:endParaRPr>
          </a:p>
        </p:txBody>
      </p:sp>
    </p:spTree>
    <p:extLst>
      <p:ext uri="{BB962C8B-B14F-4D97-AF65-F5344CB8AC3E}">
        <p14:creationId xmlns:p14="http://schemas.microsoft.com/office/powerpoint/2010/main" val="2761035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65A436-E7C9-045E-E96B-17124B2ABE07}"/>
              </a:ext>
            </a:extLst>
          </p:cNvPr>
          <p:cNvSpPr>
            <a:spLocks noGrp="1"/>
          </p:cNvSpPr>
          <p:nvPr>
            <p:ph type="title" idx="4294967295"/>
          </p:nvPr>
        </p:nvSpPr>
        <p:spPr>
          <a:xfrm>
            <a:off x="2251072" y="398988"/>
            <a:ext cx="7979891" cy="366713"/>
          </a:xfrm>
        </p:spPr>
        <p:txBody>
          <a:bodyPr>
            <a:normAutofit fontScale="90000"/>
          </a:bodyPr>
          <a:lstStyle/>
          <a:p>
            <a:r>
              <a:rPr lang="en-US" b="1" dirty="0">
                <a:solidFill>
                  <a:schemeClr val="accent1"/>
                </a:solidFill>
              </a:rPr>
              <a:t>The First Autonomous Fundraiser</a:t>
            </a:r>
          </a:p>
        </p:txBody>
      </p:sp>
      <p:sp>
        <p:nvSpPr>
          <p:cNvPr id="4" name="Text Placeholder 3">
            <a:extLst>
              <a:ext uri="{FF2B5EF4-FFF2-40B4-BE49-F238E27FC236}">
                <a16:creationId xmlns:a16="http://schemas.microsoft.com/office/drawing/2014/main" id="{24E9F218-E0B2-3E3E-FAFB-79B86A4100C1}"/>
              </a:ext>
            </a:extLst>
          </p:cNvPr>
          <p:cNvSpPr>
            <a:spLocks noGrp="1"/>
          </p:cNvSpPr>
          <p:nvPr>
            <p:ph type="body" sz="quarter" idx="4294967295"/>
          </p:nvPr>
        </p:nvSpPr>
        <p:spPr>
          <a:xfrm>
            <a:off x="2251072" y="981388"/>
            <a:ext cx="11129962" cy="263525"/>
          </a:xfrm>
        </p:spPr>
        <p:txBody>
          <a:bodyPr>
            <a:normAutofit fontScale="55000" lnSpcReduction="20000"/>
          </a:bodyPr>
          <a:lstStyle/>
          <a:p>
            <a:r>
              <a:rPr lang="en-US" dirty="0"/>
              <a:t> Version 2 Brings AI to the Frontlines</a:t>
            </a:r>
          </a:p>
        </p:txBody>
      </p:sp>
      <p:sp>
        <p:nvSpPr>
          <p:cNvPr id="6" name="Text Placeholder 5">
            <a:extLst>
              <a:ext uri="{FF2B5EF4-FFF2-40B4-BE49-F238E27FC236}">
                <a16:creationId xmlns:a16="http://schemas.microsoft.com/office/drawing/2014/main" id="{106A1158-B619-6B45-65C2-1C2F2D417310}"/>
              </a:ext>
            </a:extLst>
          </p:cNvPr>
          <p:cNvSpPr>
            <a:spLocks noGrp="1"/>
          </p:cNvSpPr>
          <p:nvPr>
            <p:ph type="body" sz="quarter" idx="4294967295"/>
          </p:nvPr>
        </p:nvSpPr>
        <p:spPr>
          <a:xfrm>
            <a:off x="8921750" y="6462713"/>
            <a:ext cx="3270250" cy="395287"/>
          </a:xfrm>
        </p:spPr>
        <p:txBody>
          <a:bodyPr>
            <a:normAutofit fontScale="25000" lnSpcReduction="20000"/>
          </a:bodyPr>
          <a:lstStyle/>
          <a:p>
            <a:r>
              <a:rPr lang="en-US" dirty="0"/>
              <a:t>Source: Leahy, Kevin, “</a:t>
            </a:r>
            <a:r>
              <a:rPr lang="en-US" dirty="0">
                <a:hlinkClick r:id="rId3"/>
              </a:rPr>
              <a:t>Version2 Launches with AI Lab Focused on Building World’s First Fully Autonomous Nonprofit Fundraiser</a:t>
            </a:r>
            <a:r>
              <a:rPr lang="en-US" dirty="0"/>
              <a:t>”, </a:t>
            </a:r>
            <a:r>
              <a:rPr lang="en-US" b="0" i="1" dirty="0">
                <a:solidFill>
                  <a:srgbClr val="000000"/>
                </a:solidFill>
                <a:effectLst/>
                <a:highlight>
                  <a:srgbClr val="FFFFFF"/>
                </a:highlight>
              </a:rPr>
              <a:t>EIN Presswire, </a:t>
            </a:r>
            <a:r>
              <a:rPr lang="en-US" b="0" dirty="0">
                <a:solidFill>
                  <a:srgbClr val="000000"/>
                </a:solidFill>
                <a:effectLst/>
                <a:highlight>
                  <a:srgbClr val="FFFFFF"/>
                </a:highlight>
              </a:rPr>
              <a:t>2024;</a:t>
            </a:r>
            <a:r>
              <a:rPr lang="en-US" dirty="0"/>
              <a:t> </a:t>
            </a:r>
            <a:r>
              <a:rPr lang="en-US" i="1" dirty="0">
                <a:hlinkClick r:id="rId4"/>
              </a:rPr>
              <a:t>Verion2.ai</a:t>
            </a:r>
            <a:r>
              <a:rPr lang="en-US" i="1" dirty="0"/>
              <a:t>, </a:t>
            </a:r>
            <a:r>
              <a:rPr lang="en-US" dirty="0"/>
              <a:t>2024; EAB interviews and analysis.</a:t>
            </a:r>
          </a:p>
        </p:txBody>
      </p:sp>
      <p:sp>
        <p:nvSpPr>
          <p:cNvPr id="70" name="Rectangle 69">
            <a:extLst>
              <a:ext uri="{FF2B5EF4-FFF2-40B4-BE49-F238E27FC236}">
                <a16:creationId xmlns:a16="http://schemas.microsoft.com/office/drawing/2014/main" id="{F3EFB6E1-DDB3-2754-8A76-E1C63D441297}"/>
              </a:ext>
            </a:extLst>
          </p:cNvPr>
          <p:cNvSpPr/>
          <p:nvPr/>
        </p:nvSpPr>
        <p:spPr bwMode="gray">
          <a:xfrm rot="10800000">
            <a:off x="9320627" y="5806269"/>
            <a:ext cx="600891" cy="516771"/>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29" tIns="65314" rIns="130629" bIns="65314" numCol="1" spcCol="0" rtlCol="0" fromWordArt="0" anchor="t" anchorCtr="0" forceAA="0" compatLnSpc="1">
            <a:prstTxWarp prst="textNoShape">
              <a:avLst/>
            </a:prstTxWarp>
            <a:noAutofit/>
          </a:bodyPr>
          <a:lstStyle/>
          <a:p>
            <a:pPr algn="ctr">
              <a:spcBef>
                <a:spcPts val="714"/>
              </a:spcBef>
            </a:pPr>
            <a:endParaRPr lang="en-US" sz="1429" dirty="0">
              <a:solidFill>
                <a:schemeClr val="accent6"/>
              </a:solidFill>
            </a:endParaRPr>
          </a:p>
        </p:txBody>
      </p:sp>
      <p:grpSp>
        <p:nvGrpSpPr>
          <p:cNvPr id="10" name="Group 9">
            <a:extLst>
              <a:ext uri="{FF2B5EF4-FFF2-40B4-BE49-F238E27FC236}">
                <a16:creationId xmlns:a16="http://schemas.microsoft.com/office/drawing/2014/main" id="{47D9EF2A-3C4F-4C3A-2333-6FEADD7607B7}"/>
              </a:ext>
            </a:extLst>
          </p:cNvPr>
          <p:cNvGrpSpPr/>
          <p:nvPr/>
        </p:nvGrpSpPr>
        <p:grpSpPr>
          <a:xfrm>
            <a:off x="7654231" y="2175224"/>
            <a:ext cx="3521279" cy="2981329"/>
            <a:chOff x="4291161" y="1522656"/>
            <a:chExt cx="2464895" cy="2086930"/>
          </a:xfrm>
        </p:grpSpPr>
        <p:sp>
          <p:nvSpPr>
            <p:cNvPr id="50" name="TextBox 49">
              <a:extLst>
                <a:ext uri="{FF2B5EF4-FFF2-40B4-BE49-F238E27FC236}">
                  <a16:creationId xmlns:a16="http://schemas.microsoft.com/office/drawing/2014/main" id="{ABB8F123-FAC3-AC5E-EB51-FD36B13059E9}"/>
                </a:ext>
              </a:extLst>
            </p:cNvPr>
            <p:cNvSpPr txBox="1"/>
            <p:nvPr/>
          </p:nvSpPr>
          <p:spPr bwMode="gray">
            <a:xfrm>
              <a:off x="4291162" y="1522656"/>
              <a:ext cx="2464894" cy="427835"/>
            </a:xfrm>
            <a:prstGeom prst="rect">
              <a:avLst/>
            </a:prstGeom>
            <a:noFill/>
          </p:spPr>
          <p:txBody>
            <a:bodyPr wrap="square" lIns="0" tIns="0" rIns="0" bIns="0" rtlCol="0">
              <a:spAutoFit/>
            </a:bodyPr>
            <a:lstStyle/>
            <a:p>
              <a:pPr>
                <a:spcBef>
                  <a:spcPts val="1286"/>
                </a:spcBef>
              </a:pPr>
              <a:r>
                <a:rPr lang="en-US" sz="1286" b="1" dirty="0"/>
                <a:t>Mission: </a:t>
              </a:r>
              <a:r>
                <a:rPr lang="en-US" sz="1400" dirty="0"/>
                <a:t>Create</a:t>
              </a:r>
              <a:r>
                <a:rPr lang="en-US" sz="1286" dirty="0"/>
                <a:t> and accelerate the advancement of autonomous fundraising technology and mimic the cognitive functions of a fundraising staff.</a:t>
              </a:r>
            </a:p>
          </p:txBody>
        </p:sp>
        <p:sp>
          <p:nvSpPr>
            <p:cNvPr id="51" name="TextBox 50">
              <a:extLst>
                <a:ext uri="{FF2B5EF4-FFF2-40B4-BE49-F238E27FC236}">
                  <a16:creationId xmlns:a16="http://schemas.microsoft.com/office/drawing/2014/main" id="{6C0FF889-C990-66CD-FD67-C1460E663181}"/>
                </a:ext>
              </a:extLst>
            </p:cNvPr>
            <p:cNvSpPr txBox="1"/>
            <p:nvPr/>
          </p:nvSpPr>
          <p:spPr bwMode="gray">
            <a:xfrm>
              <a:off x="4291161" y="2204785"/>
              <a:ext cx="2464894" cy="452432"/>
            </a:xfrm>
            <a:prstGeom prst="rect">
              <a:avLst/>
            </a:prstGeom>
            <a:noFill/>
          </p:spPr>
          <p:txBody>
            <a:bodyPr wrap="square" lIns="0" tIns="0" rIns="0" bIns="0" rtlCol="0">
              <a:spAutoFit/>
            </a:bodyPr>
            <a:lstStyle/>
            <a:p>
              <a:pPr>
                <a:spcBef>
                  <a:spcPts val="1286"/>
                </a:spcBef>
              </a:pPr>
              <a:r>
                <a:rPr lang="en-US" sz="1400" b="1" dirty="0"/>
                <a:t>Goal: </a:t>
              </a:r>
              <a:r>
                <a:rPr lang="en-US" sz="1400" dirty="0"/>
                <a:t>Autonomously manage a portfolio of donors, similar to the way a traditional fundraiser would.</a:t>
              </a:r>
            </a:p>
          </p:txBody>
        </p:sp>
        <p:sp>
          <p:nvSpPr>
            <p:cNvPr id="52" name="TextBox 51">
              <a:extLst>
                <a:ext uri="{FF2B5EF4-FFF2-40B4-BE49-F238E27FC236}">
                  <a16:creationId xmlns:a16="http://schemas.microsoft.com/office/drawing/2014/main" id="{ADC8D515-C2DD-7A71-7E7F-748C70A5125F}"/>
                </a:ext>
              </a:extLst>
            </p:cNvPr>
            <p:cNvSpPr txBox="1"/>
            <p:nvPr/>
          </p:nvSpPr>
          <p:spPr bwMode="gray">
            <a:xfrm>
              <a:off x="4291161" y="3006344"/>
              <a:ext cx="2464894" cy="603242"/>
            </a:xfrm>
            <a:prstGeom prst="rect">
              <a:avLst/>
            </a:prstGeom>
            <a:noFill/>
          </p:spPr>
          <p:txBody>
            <a:bodyPr wrap="square" lIns="0" tIns="0" rIns="0" bIns="0" rtlCol="0">
              <a:spAutoFit/>
            </a:bodyPr>
            <a:lstStyle/>
            <a:p>
              <a:pPr>
                <a:spcBef>
                  <a:spcPts val="1286"/>
                </a:spcBef>
              </a:pPr>
              <a:r>
                <a:rPr lang="en-US" sz="1400" b="1" dirty="0"/>
                <a:t>Process: </a:t>
              </a:r>
              <a:r>
                <a:rPr lang="en-US" sz="1400" dirty="0"/>
                <a:t>Narrows donor pool, qualifies donors, builds relationships through personalized touch points, solicits, closes, and executes stewardship without human interaction.</a:t>
              </a:r>
            </a:p>
          </p:txBody>
        </p:sp>
      </p:grpSp>
      <p:sp>
        <p:nvSpPr>
          <p:cNvPr id="9" name="TextBox 8">
            <a:extLst>
              <a:ext uri="{FF2B5EF4-FFF2-40B4-BE49-F238E27FC236}">
                <a16:creationId xmlns:a16="http://schemas.microsoft.com/office/drawing/2014/main" id="{1BF7EE71-78C3-FA52-8DAE-6E25BB49D266}"/>
              </a:ext>
            </a:extLst>
          </p:cNvPr>
          <p:cNvSpPr txBox="1"/>
          <p:nvPr/>
        </p:nvSpPr>
        <p:spPr bwMode="gray">
          <a:xfrm>
            <a:off x="1691274" y="1639509"/>
            <a:ext cx="8253937" cy="219932"/>
          </a:xfrm>
          <a:prstGeom prst="rect">
            <a:avLst/>
          </a:prstGeom>
          <a:noFill/>
        </p:spPr>
        <p:txBody>
          <a:bodyPr wrap="square" lIns="0" tIns="0" rIns="0" bIns="0" rtlCol="0">
            <a:spAutoFit/>
          </a:bodyPr>
          <a:lstStyle/>
          <a:p>
            <a:r>
              <a:rPr lang="en-US" sz="1429" b="1" dirty="0"/>
              <a:t>Version2 Launches the “World’s First Fully Autonomous Frontline Fundraiser” </a:t>
            </a:r>
          </a:p>
        </p:txBody>
      </p:sp>
      <p:pic>
        <p:nvPicPr>
          <p:cNvPr id="8" name="Picture 7">
            <a:extLst>
              <a:ext uri="{FF2B5EF4-FFF2-40B4-BE49-F238E27FC236}">
                <a16:creationId xmlns:a16="http://schemas.microsoft.com/office/drawing/2014/main" id="{3304EB44-4195-93A0-8794-2FEF65EE8F9D}"/>
              </a:ext>
            </a:extLst>
          </p:cNvPr>
          <p:cNvPicPr>
            <a:picLocks noChangeAspect="1"/>
          </p:cNvPicPr>
          <p:nvPr/>
        </p:nvPicPr>
        <p:blipFill rotWithShape="1">
          <a:blip r:embed="rId5"/>
          <a:srcRect l="3397" t="37953" r="74703" b="33778"/>
          <a:stretch/>
        </p:blipFill>
        <p:spPr>
          <a:xfrm>
            <a:off x="1287122" y="2260216"/>
            <a:ext cx="2774907" cy="2794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F19B431-E6F2-4E3B-91DB-036DB9516193}"/>
              </a:ext>
            </a:extLst>
          </p:cNvPr>
          <p:cNvPicPr>
            <a:picLocks noChangeAspect="1"/>
          </p:cNvPicPr>
          <p:nvPr/>
        </p:nvPicPr>
        <p:blipFill>
          <a:blip r:embed="rId6"/>
          <a:stretch>
            <a:fillRect/>
          </a:stretch>
        </p:blipFill>
        <p:spPr>
          <a:xfrm>
            <a:off x="4334461" y="2254037"/>
            <a:ext cx="2774907" cy="2794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E57A5439-CB97-48A6-B4E9-14ED032B28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86880" cy="6853407"/>
          </a:xfrm>
          <a:prstGeom prst="rect">
            <a:avLst/>
          </a:prstGeom>
        </p:spPr>
      </p:pic>
    </p:spTree>
    <p:extLst>
      <p:ext uri="{BB962C8B-B14F-4D97-AF65-F5344CB8AC3E}">
        <p14:creationId xmlns:p14="http://schemas.microsoft.com/office/powerpoint/2010/main" val="29554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C3EE03-33D8-4BCC-8C77-5DD2A683EC98}"/>
              </a:ext>
            </a:extLst>
          </p:cNvPr>
          <p:cNvPicPr>
            <a:picLocks noChangeAspect="1"/>
          </p:cNvPicPr>
          <p:nvPr/>
        </p:nvPicPr>
        <p:blipFill>
          <a:blip r:embed="rId2"/>
          <a:stretch>
            <a:fillRect/>
          </a:stretch>
        </p:blipFill>
        <p:spPr>
          <a:xfrm>
            <a:off x="6375053" y="2388769"/>
            <a:ext cx="4475547" cy="3244903"/>
          </a:xfrm>
          <a:prstGeom prst="rect">
            <a:avLst/>
          </a:prstGeom>
        </p:spPr>
      </p:pic>
      <p:sp>
        <p:nvSpPr>
          <p:cNvPr id="5" name="Title 4">
            <a:extLst>
              <a:ext uri="{FF2B5EF4-FFF2-40B4-BE49-F238E27FC236}">
                <a16:creationId xmlns:a16="http://schemas.microsoft.com/office/drawing/2014/main" id="{C5C28AB1-814E-473D-BA06-D236E01A9E0C}"/>
              </a:ext>
            </a:extLst>
          </p:cNvPr>
          <p:cNvSpPr>
            <a:spLocks noGrp="1"/>
          </p:cNvSpPr>
          <p:nvPr>
            <p:ph type="title" idx="4294967295"/>
          </p:nvPr>
        </p:nvSpPr>
        <p:spPr>
          <a:xfrm>
            <a:off x="1049951" y="429398"/>
            <a:ext cx="10256363" cy="1244186"/>
          </a:xfrm>
        </p:spPr>
        <p:txBody>
          <a:bodyPr>
            <a:normAutofit/>
          </a:bodyPr>
          <a:lstStyle/>
          <a:p>
            <a:r>
              <a:rPr lang="en-US" sz="4000" b="1" dirty="0">
                <a:solidFill>
                  <a:schemeClr val="accent1"/>
                </a:solidFill>
              </a:rPr>
              <a:t>Courting More Corporations in and out of Virginia </a:t>
            </a:r>
          </a:p>
        </p:txBody>
      </p:sp>
      <p:pic>
        <p:nvPicPr>
          <p:cNvPr id="2" name="Picture 1">
            <a:extLst>
              <a:ext uri="{FF2B5EF4-FFF2-40B4-BE49-F238E27FC236}">
                <a16:creationId xmlns:a16="http://schemas.microsoft.com/office/drawing/2014/main" id="{691C444A-9E63-4716-A036-B9D22DCACEBC}"/>
              </a:ext>
            </a:extLst>
          </p:cNvPr>
          <p:cNvPicPr>
            <a:picLocks noChangeAspect="1"/>
          </p:cNvPicPr>
          <p:nvPr/>
        </p:nvPicPr>
        <p:blipFill>
          <a:blip r:embed="rId3"/>
          <a:stretch>
            <a:fillRect/>
          </a:stretch>
        </p:blipFill>
        <p:spPr>
          <a:xfrm>
            <a:off x="741751" y="2268277"/>
            <a:ext cx="5075197" cy="2106685"/>
          </a:xfrm>
          <a:prstGeom prst="rect">
            <a:avLst/>
          </a:prstGeom>
        </p:spPr>
      </p:pic>
      <p:pic>
        <p:nvPicPr>
          <p:cNvPr id="9" name="Picture 8">
            <a:extLst>
              <a:ext uri="{FF2B5EF4-FFF2-40B4-BE49-F238E27FC236}">
                <a16:creationId xmlns:a16="http://schemas.microsoft.com/office/drawing/2014/main" id="{D8C54E98-0446-414D-B741-7AE596840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 y="4593"/>
            <a:ext cx="12186880" cy="6853407"/>
          </a:xfrm>
          <a:prstGeom prst="rect">
            <a:avLst/>
          </a:prstGeom>
        </p:spPr>
      </p:pic>
      <p:pic>
        <p:nvPicPr>
          <p:cNvPr id="4" name="Picture 3">
            <a:extLst>
              <a:ext uri="{FF2B5EF4-FFF2-40B4-BE49-F238E27FC236}">
                <a16:creationId xmlns:a16="http://schemas.microsoft.com/office/drawing/2014/main" id="{D9938B96-9495-48E7-9B49-5B076DB40863}"/>
              </a:ext>
            </a:extLst>
          </p:cNvPr>
          <p:cNvPicPr>
            <a:picLocks noChangeAspect="1"/>
          </p:cNvPicPr>
          <p:nvPr/>
        </p:nvPicPr>
        <p:blipFill>
          <a:blip r:embed="rId5"/>
          <a:stretch>
            <a:fillRect/>
          </a:stretch>
        </p:blipFill>
        <p:spPr>
          <a:xfrm>
            <a:off x="6701524" y="1372222"/>
            <a:ext cx="4258383" cy="896055"/>
          </a:xfrm>
          <a:prstGeom prst="rect">
            <a:avLst/>
          </a:prstGeom>
        </p:spPr>
      </p:pic>
    </p:spTree>
    <p:extLst>
      <p:ext uri="{BB962C8B-B14F-4D97-AF65-F5344CB8AC3E}">
        <p14:creationId xmlns:p14="http://schemas.microsoft.com/office/powerpoint/2010/main" val="1549028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generated image of a key&#10;&#10;Description automatically generated">
            <a:extLst>
              <a:ext uri="{FF2B5EF4-FFF2-40B4-BE49-F238E27FC236}">
                <a16:creationId xmlns:a16="http://schemas.microsoft.com/office/drawing/2014/main" id="{4FBF61C9-EF8F-2BE4-EBF8-5AED8B87E4A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38816" y="1484334"/>
            <a:ext cx="6914368" cy="3889332"/>
          </a:xfrm>
          <a:prstGeom prst="rect">
            <a:avLst/>
          </a:prstGeom>
        </p:spPr>
      </p:pic>
      <p:sp>
        <p:nvSpPr>
          <p:cNvPr id="6" name="Title 1">
            <a:extLst>
              <a:ext uri="{FF2B5EF4-FFF2-40B4-BE49-F238E27FC236}">
                <a16:creationId xmlns:a16="http://schemas.microsoft.com/office/drawing/2014/main" id="{DA2564C4-BD30-86A6-FDDB-6CF6BB2BE6CC}"/>
              </a:ext>
            </a:extLst>
          </p:cNvPr>
          <p:cNvSpPr txBox="1">
            <a:spLocks/>
          </p:cNvSpPr>
          <p:nvPr/>
        </p:nvSpPr>
        <p:spPr>
          <a:xfrm>
            <a:off x="1981201" y="1273509"/>
            <a:ext cx="4922521" cy="225081"/>
          </a:xfrm>
          <a:prstGeom prst="rect">
            <a:avLst/>
          </a:prstGeom>
        </p:spPr>
        <p:txBody>
          <a:bodyPr wrap="none" lIns="0" tIns="0" rIns="0" bIns="0"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000" b="1" dirty="0">
                <a:solidFill>
                  <a:prstClr val="black"/>
                </a:solidFill>
                <a:latin typeface="HelveticaNeueLT Std" panose="020B0604020202020204" pitchFamily="34" charset="0"/>
              </a:rPr>
              <a:t>VSU / </a:t>
            </a:r>
            <a:r>
              <a:rPr lang="en-US" sz="1000" dirty="0">
                <a:solidFill>
                  <a:prstClr val="black"/>
                </a:solidFill>
                <a:latin typeface="HelveticaNeueLT Std" panose="020B0604020202020204" pitchFamily="34" charset="0"/>
              </a:rPr>
              <a:t>Moments of Interest</a:t>
            </a:r>
            <a:endParaRPr lang="en-US" sz="1000" dirty="0">
              <a:solidFill>
                <a:prstClr val="black"/>
              </a:solidFill>
              <a:latin typeface="HelveticaNeueLT Std Thin" panose="020B0403020202020204" pitchFamily="34" charset="0"/>
            </a:endParaRPr>
          </a:p>
        </p:txBody>
      </p:sp>
      <p:cxnSp>
        <p:nvCxnSpPr>
          <p:cNvPr id="8" name="Straight Connector 7">
            <a:extLst>
              <a:ext uri="{FF2B5EF4-FFF2-40B4-BE49-F238E27FC236}">
                <a16:creationId xmlns:a16="http://schemas.microsoft.com/office/drawing/2014/main" id="{9661EBBE-2AF5-F79C-ADFE-15F670D6AD4B}"/>
              </a:ext>
            </a:extLst>
          </p:cNvPr>
          <p:cNvCxnSpPr>
            <a:cxnSpLocks/>
          </p:cNvCxnSpPr>
          <p:nvPr/>
        </p:nvCxnSpPr>
        <p:spPr>
          <a:xfrm>
            <a:off x="1916533" y="1257288"/>
            <a:ext cx="0"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0D1A53-4E8E-05CF-BF0C-D9733ACDD88F}"/>
              </a:ext>
            </a:extLst>
          </p:cNvPr>
          <p:cNvCxnSpPr>
            <a:cxnSpLocks/>
          </p:cNvCxnSpPr>
          <p:nvPr/>
        </p:nvCxnSpPr>
        <p:spPr>
          <a:xfrm>
            <a:off x="1916533" y="1257288"/>
            <a:ext cx="82942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207F59B-E1B6-C128-C327-C1C7F012B000}"/>
              </a:ext>
            </a:extLst>
          </p:cNvPr>
          <p:cNvCxnSpPr>
            <a:cxnSpLocks/>
          </p:cNvCxnSpPr>
          <p:nvPr/>
        </p:nvCxnSpPr>
        <p:spPr>
          <a:xfrm>
            <a:off x="1916533" y="1257288"/>
            <a:ext cx="0"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DFA07EE6-139E-3B30-A359-DE1042A25B78}"/>
              </a:ext>
            </a:extLst>
          </p:cNvPr>
          <p:cNvSpPr txBox="1">
            <a:spLocks/>
          </p:cNvSpPr>
          <p:nvPr/>
        </p:nvSpPr>
        <p:spPr>
          <a:xfrm>
            <a:off x="5255613" y="5322358"/>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ENTRANCE COURT</a:t>
            </a:r>
            <a:endParaRPr lang="en-US" dirty="0">
              <a:solidFill>
                <a:prstClr val="black"/>
              </a:solidFill>
              <a:latin typeface="Calibri" panose="020F0502020204030204"/>
            </a:endParaRPr>
          </a:p>
        </p:txBody>
      </p:sp>
      <p:cxnSp>
        <p:nvCxnSpPr>
          <p:cNvPr id="53" name="Straight Connector 52">
            <a:extLst>
              <a:ext uri="{FF2B5EF4-FFF2-40B4-BE49-F238E27FC236}">
                <a16:creationId xmlns:a16="http://schemas.microsoft.com/office/drawing/2014/main" id="{ABEC3A30-0634-A877-0080-B91395B6A3D1}"/>
              </a:ext>
            </a:extLst>
          </p:cNvPr>
          <p:cNvCxnSpPr>
            <a:cxnSpLocks/>
            <a:stCxn id="50" idx="1"/>
          </p:cNvCxnSpPr>
          <p:nvPr/>
        </p:nvCxnSpPr>
        <p:spPr>
          <a:xfrm flipH="1">
            <a:off x="7538607" y="4190932"/>
            <a:ext cx="2014579"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7E54970-41A4-2008-0545-0427DC99D0A8}"/>
              </a:ext>
            </a:extLst>
          </p:cNvPr>
          <p:cNvCxnSpPr>
            <a:cxnSpLocks/>
          </p:cNvCxnSpPr>
          <p:nvPr/>
        </p:nvCxnSpPr>
        <p:spPr>
          <a:xfrm flipH="1">
            <a:off x="8473442" y="4416260"/>
            <a:ext cx="1079743"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ED6C6A-642E-E283-64ED-46830267BD96}"/>
              </a:ext>
            </a:extLst>
          </p:cNvPr>
          <p:cNvCxnSpPr>
            <a:cxnSpLocks/>
          </p:cNvCxnSpPr>
          <p:nvPr/>
        </p:nvCxnSpPr>
        <p:spPr>
          <a:xfrm flipH="1">
            <a:off x="8473442" y="4740091"/>
            <a:ext cx="1079743"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46FACF8-7793-7F62-DC27-35F2DE0C732C}"/>
              </a:ext>
            </a:extLst>
          </p:cNvPr>
          <p:cNvCxnSpPr>
            <a:cxnSpLocks/>
          </p:cNvCxnSpPr>
          <p:nvPr/>
        </p:nvCxnSpPr>
        <p:spPr>
          <a:xfrm flipH="1" flipV="1">
            <a:off x="7894320" y="4557524"/>
            <a:ext cx="579120" cy="182569"/>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A31DA0-F55E-616F-048F-63F709F68058}"/>
              </a:ext>
            </a:extLst>
          </p:cNvPr>
          <p:cNvCxnSpPr>
            <a:cxnSpLocks/>
          </p:cNvCxnSpPr>
          <p:nvPr/>
        </p:nvCxnSpPr>
        <p:spPr>
          <a:xfrm>
            <a:off x="4715739" y="4447794"/>
            <a:ext cx="0" cy="874564"/>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FD34B86-8795-236E-2CED-9600A4395784}"/>
              </a:ext>
            </a:extLst>
          </p:cNvPr>
          <p:cNvCxnSpPr>
            <a:cxnSpLocks/>
          </p:cNvCxnSpPr>
          <p:nvPr/>
        </p:nvCxnSpPr>
        <p:spPr>
          <a:xfrm flipV="1">
            <a:off x="4713867" y="4097274"/>
            <a:ext cx="596398" cy="35052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CC3515D-3CE8-EC38-9564-93CC6D195F22}"/>
              </a:ext>
            </a:extLst>
          </p:cNvPr>
          <p:cNvCxnSpPr>
            <a:cxnSpLocks/>
          </p:cNvCxnSpPr>
          <p:nvPr/>
        </p:nvCxnSpPr>
        <p:spPr>
          <a:xfrm>
            <a:off x="6771533" y="4063746"/>
            <a:ext cx="0" cy="1258612"/>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539B49E-6474-063D-EED0-CCA143D5D505}"/>
              </a:ext>
            </a:extLst>
          </p:cNvPr>
          <p:cNvCxnSpPr>
            <a:cxnSpLocks/>
          </p:cNvCxnSpPr>
          <p:nvPr/>
        </p:nvCxnSpPr>
        <p:spPr>
          <a:xfrm>
            <a:off x="7800366" y="5029962"/>
            <a:ext cx="0" cy="292396"/>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97AD2D6-8E07-138B-9C50-EEA07FB4637C}"/>
              </a:ext>
            </a:extLst>
          </p:cNvPr>
          <p:cNvCxnSpPr>
            <a:cxnSpLocks/>
          </p:cNvCxnSpPr>
          <p:nvPr/>
        </p:nvCxnSpPr>
        <p:spPr>
          <a:xfrm>
            <a:off x="7040880" y="4488731"/>
            <a:ext cx="759486" cy="541233"/>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087C830-180E-DEE5-8B18-A81CE99AEB4D}"/>
              </a:ext>
            </a:extLst>
          </p:cNvPr>
          <p:cNvCxnSpPr>
            <a:cxnSpLocks/>
          </p:cNvCxnSpPr>
          <p:nvPr/>
        </p:nvCxnSpPr>
        <p:spPr>
          <a:xfrm flipH="1">
            <a:off x="2890713" y="3588341"/>
            <a:ext cx="2270725"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DFD39AD-492D-4845-59CC-DB05956545B7}"/>
              </a:ext>
            </a:extLst>
          </p:cNvPr>
          <p:cNvCxnSpPr>
            <a:cxnSpLocks/>
          </p:cNvCxnSpPr>
          <p:nvPr/>
        </p:nvCxnSpPr>
        <p:spPr>
          <a:xfrm flipH="1">
            <a:off x="2890712" y="3869921"/>
            <a:ext cx="2364901"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F86DB1B-E9A0-4632-EC88-22F16CEAA5E2}"/>
              </a:ext>
            </a:extLst>
          </p:cNvPr>
          <p:cNvCxnSpPr>
            <a:cxnSpLocks/>
          </p:cNvCxnSpPr>
          <p:nvPr/>
        </p:nvCxnSpPr>
        <p:spPr>
          <a:xfrm flipV="1">
            <a:off x="5255613" y="3660252"/>
            <a:ext cx="354407" cy="209671"/>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3C8AC8C-FAEC-E716-3E2D-70F2D5CB8F22}"/>
              </a:ext>
            </a:extLst>
          </p:cNvPr>
          <p:cNvCxnSpPr>
            <a:cxnSpLocks/>
            <a:endCxn id="41" idx="3"/>
          </p:cNvCxnSpPr>
          <p:nvPr/>
        </p:nvCxnSpPr>
        <p:spPr>
          <a:xfrm flipH="1">
            <a:off x="2890712" y="4345508"/>
            <a:ext cx="1135362"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C7D1BC5-A842-2691-C162-BAA03E9ECBF4}"/>
              </a:ext>
            </a:extLst>
          </p:cNvPr>
          <p:cNvCxnSpPr>
            <a:cxnSpLocks/>
          </p:cNvCxnSpPr>
          <p:nvPr/>
        </p:nvCxnSpPr>
        <p:spPr>
          <a:xfrm flipH="1">
            <a:off x="2890710" y="3242352"/>
            <a:ext cx="2719308"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022A403-1BC8-422E-47E8-3DC890867BCB}"/>
              </a:ext>
            </a:extLst>
          </p:cNvPr>
          <p:cNvCxnSpPr>
            <a:cxnSpLocks/>
          </p:cNvCxnSpPr>
          <p:nvPr/>
        </p:nvCxnSpPr>
        <p:spPr>
          <a:xfrm flipH="1" flipV="1">
            <a:off x="5610020" y="3242353"/>
            <a:ext cx="576155" cy="155457"/>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BD515A2-627A-EB78-2825-5E853D435130}"/>
              </a:ext>
            </a:extLst>
          </p:cNvPr>
          <p:cNvCxnSpPr>
            <a:cxnSpLocks/>
          </p:cNvCxnSpPr>
          <p:nvPr/>
        </p:nvCxnSpPr>
        <p:spPr>
          <a:xfrm flipH="1">
            <a:off x="2890710" y="2896363"/>
            <a:ext cx="1958658"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21E5D08-FC61-EDE2-D84F-E52B8AEBACE2}"/>
              </a:ext>
            </a:extLst>
          </p:cNvPr>
          <p:cNvCxnSpPr>
            <a:cxnSpLocks/>
          </p:cNvCxnSpPr>
          <p:nvPr/>
        </p:nvCxnSpPr>
        <p:spPr>
          <a:xfrm flipH="1" flipV="1">
            <a:off x="4852418" y="2896365"/>
            <a:ext cx="457849" cy="248877"/>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Text Placeholder 6">
            <a:extLst>
              <a:ext uri="{FF2B5EF4-FFF2-40B4-BE49-F238E27FC236}">
                <a16:creationId xmlns:a16="http://schemas.microsoft.com/office/drawing/2014/main" id="{E6A2BC25-6FF1-EE35-C9FE-E6ACE0D00C83}"/>
              </a:ext>
            </a:extLst>
          </p:cNvPr>
          <p:cNvSpPr txBox="1">
            <a:spLocks/>
          </p:cNvSpPr>
          <p:nvPr/>
        </p:nvSpPr>
        <p:spPr>
          <a:xfrm>
            <a:off x="1916535" y="4274756"/>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STUDY</a:t>
            </a:r>
            <a:endParaRPr lang="en-US" dirty="0">
              <a:solidFill>
                <a:prstClr val="black"/>
              </a:solidFill>
              <a:latin typeface="Calibri" panose="020F0502020204030204"/>
            </a:endParaRPr>
          </a:p>
        </p:txBody>
      </p:sp>
      <p:sp>
        <p:nvSpPr>
          <p:cNvPr id="43" name="Text Placeholder 6">
            <a:extLst>
              <a:ext uri="{FF2B5EF4-FFF2-40B4-BE49-F238E27FC236}">
                <a16:creationId xmlns:a16="http://schemas.microsoft.com/office/drawing/2014/main" id="{FB8DD3C7-256B-5049-8D8A-F6E669EA4284}"/>
              </a:ext>
            </a:extLst>
          </p:cNvPr>
          <p:cNvSpPr txBox="1">
            <a:spLocks/>
          </p:cNvSpPr>
          <p:nvPr/>
        </p:nvSpPr>
        <p:spPr>
          <a:xfrm>
            <a:off x="1916534" y="3518746"/>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MEDIA CENTER</a:t>
            </a:r>
            <a:endParaRPr lang="en-US" dirty="0">
              <a:solidFill>
                <a:prstClr val="black"/>
              </a:solidFill>
              <a:latin typeface="Calibri" panose="020F0502020204030204"/>
            </a:endParaRPr>
          </a:p>
        </p:txBody>
      </p:sp>
      <p:sp>
        <p:nvSpPr>
          <p:cNvPr id="44" name="Text Placeholder 6">
            <a:extLst>
              <a:ext uri="{FF2B5EF4-FFF2-40B4-BE49-F238E27FC236}">
                <a16:creationId xmlns:a16="http://schemas.microsoft.com/office/drawing/2014/main" id="{5D92A060-4F06-39CE-CC35-09F559388EF2}"/>
              </a:ext>
            </a:extLst>
          </p:cNvPr>
          <p:cNvSpPr txBox="1">
            <a:spLocks/>
          </p:cNvSpPr>
          <p:nvPr/>
        </p:nvSpPr>
        <p:spPr>
          <a:xfrm>
            <a:off x="1916533" y="3799169"/>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MEETING PLACE</a:t>
            </a:r>
            <a:endParaRPr lang="en-US" dirty="0">
              <a:solidFill>
                <a:prstClr val="black"/>
              </a:solidFill>
              <a:latin typeface="Calibri" panose="020F0502020204030204"/>
            </a:endParaRPr>
          </a:p>
        </p:txBody>
      </p:sp>
      <p:sp>
        <p:nvSpPr>
          <p:cNvPr id="45" name="Text Placeholder 6">
            <a:extLst>
              <a:ext uri="{FF2B5EF4-FFF2-40B4-BE49-F238E27FC236}">
                <a16:creationId xmlns:a16="http://schemas.microsoft.com/office/drawing/2014/main" id="{0751216A-5565-F7E5-C390-B9B6C4675622}"/>
              </a:ext>
            </a:extLst>
          </p:cNvPr>
          <p:cNvSpPr txBox="1">
            <a:spLocks/>
          </p:cNvSpPr>
          <p:nvPr/>
        </p:nvSpPr>
        <p:spPr>
          <a:xfrm>
            <a:off x="1916533" y="3171600"/>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STAIR FEATURE WALL</a:t>
            </a:r>
            <a:endParaRPr lang="en-US" dirty="0">
              <a:solidFill>
                <a:prstClr val="black"/>
              </a:solidFill>
              <a:latin typeface="Calibri" panose="020F0502020204030204"/>
            </a:endParaRPr>
          </a:p>
        </p:txBody>
      </p:sp>
      <p:sp>
        <p:nvSpPr>
          <p:cNvPr id="89" name="Text Placeholder 6">
            <a:extLst>
              <a:ext uri="{FF2B5EF4-FFF2-40B4-BE49-F238E27FC236}">
                <a16:creationId xmlns:a16="http://schemas.microsoft.com/office/drawing/2014/main" id="{9050982A-E816-AC73-DBAF-5DA3B8E8C771}"/>
              </a:ext>
            </a:extLst>
          </p:cNvPr>
          <p:cNvSpPr txBox="1">
            <a:spLocks/>
          </p:cNvSpPr>
          <p:nvPr/>
        </p:nvSpPr>
        <p:spPr>
          <a:xfrm>
            <a:off x="1916532" y="2837517"/>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DIGITAL SIGNAGE</a:t>
            </a:r>
            <a:endParaRPr lang="en-US" dirty="0">
              <a:solidFill>
                <a:prstClr val="black"/>
              </a:solidFill>
              <a:latin typeface="Calibri" panose="020F0502020204030204"/>
            </a:endParaRPr>
          </a:p>
        </p:txBody>
      </p:sp>
      <p:sp>
        <p:nvSpPr>
          <p:cNvPr id="46" name="Text Placeholder 6">
            <a:extLst>
              <a:ext uri="{FF2B5EF4-FFF2-40B4-BE49-F238E27FC236}">
                <a16:creationId xmlns:a16="http://schemas.microsoft.com/office/drawing/2014/main" id="{C46F5597-757C-57E5-679F-7B80F1638458}"/>
              </a:ext>
            </a:extLst>
          </p:cNvPr>
          <p:cNvSpPr txBox="1">
            <a:spLocks/>
          </p:cNvSpPr>
          <p:nvPr/>
        </p:nvSpPr>
        <p:spPr>
          <a:xfrm>
            <a:off x="4226780" y="5322358"/>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EVENT FORUM</a:t>
            </a:r>
            <a:endParaRPr lang="en-US" dirty="0">
              <a:solidFill>
                <a:prstClr val="black"/>
              </a:solidFill>
              <a:latin typeface="Calibri" panose="020F0502020204030204"/>
            </a:endParaRPr>
          </a:p>
        </p:txBody>
      </p:sp>
      <p:sp>
        <p:nvSpPr>
          <p:cNvPr id="47" name="Text Placeholder 6">
            <a:extLst>
              <a:ext uri="{FF2B5EF4-FFF2-40B4-BE49-F238E27FC236}">
                <a16:creationId xmlns:a16="http://schemas.microsoft.com/office/drawing/2014/main" id="{78ACB117-0F55-D909-4FC9-BA0427572491}"/>
              </a:ext>
            </a:extLst>
          </p:cNvPr>
          <p:cNvSpPr txBox="1">
            <a:spLocks/>
          </p:cNvSpPr>
          <p:nvPr/>
        </p:nvSpPr>
        <p:spPr>
          <a:xfrm>
            <a:off x="7313279" y="5322358"/>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ENTRANCE</a:t>
            </a:r>
            <a:endParaRPr lang="en-US" dirty="0">
              <a:solidFill>
                <a:prstClr val="black"/>
              </a:solidFill>
              <a:latin typeface="Calibri" panose="020F0502020204030204"/>
            </a:endParaRPr>
          </a:p>
        </p:txBody>
      </p:sp>
      <p:sp>
        <p:nvSpPr>
          <p:cNvPr id="48" name="Text Placeholder 6">
            <a:extLst>
              <a:ext uri="{FF2B5EF4-FFF2-40B4-BE49-F238E27FC236}">
                <a16:creationId xmlns:a16="http://schemas.microsoft.com/office/drawing/2014/main" id="{89D1DF3D-0F0D-8CC4-60B7-C27F57309125}"/>
              </a:ext>
            </a:extLst>
          </p:cNvPr>
          <p:cNvSpPr txBox="1">
            <a:spLocks/>
          </p:cNvSpPr>
          <p:nvPr/>
        </p:nvSpPr>
        <p:spPr>
          <a:xfrm>
            <a:off x="6284446" y="5322358"/>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CAFE</a:t>
            </a:r>
            <a:endParaRPr lang="en-US" dirty="0">
              <a:solidFill>
                <a:prstClr val="black"/>
              </a:solidFill>
              <a:latin typeface="Calibri" panose="020F0502020204030204"/>
            </a:endParaRPr>
          </a:p>
        </p:txBody>
      </p:sp>
      <p:sp>
        <p:nvSpPr>
          <p:cNvPr id="50" name="Text Placeholder 6">
            <a:extLst>
              <a:ext uri="{FF2B5EF4-FFF2-40B4-BE49-F238E27FC236}">
                <a16:creationId xmlns:a16="http://schemas.microsoft.com/office/drawing/2014/main" id="{A64591DB-32AA-7160-5103-62997880C330}"/>
              </a:ext>
            </a:extLst>
          </p:cNvPr>
          <p:cNvSpPr txBox="1">
            <a:spLocks/>
          </p:cNvSpPr>
          <p:nvPr/>
        </p:nvSpPr>
        <p:spPr>
          <a:xfrm>
            <a:off x="9553186" y="4120180"/>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MAIN FEATURE WALL</a:t>
            </a:r>
            <a:endParaRPr lang="en-US" dirty="0">
              <a:solidFill>
                <a:prstClr val="black"/>
              </a:solidFill>
              <a:latin typeface="Calibri" panose="020F0502020204030204"/>
            </a:endParaRPr>
          </a:p>
        </p:txBody>
      </p:sp>
      <p:sp>
        <p:nvSpPr>
          <p:cNvPr id="51" name="Text Placeholder 6">
            <a:extLst>
              <a:ext uri="{FF2B5EF4-FFF2-40B4-BE49-F238E27FC236}">
                <a16:creationId xmlns:a16="http://schemas.microsoft.com/office/drawing/2014/main" id="{0F8CB436-39C2-411B-E3FD-1ADB62CA971F}"/>
              </a:ext>
            </a:extLst>
          </p:cNvPr>
          <p:cNvSpPr txBox="1">
            <a:spLocks/>
          </p:cNvSpPr>
          <p:nvPr/>
        </p:nvSpPr>
        <p:spPr>
          <a:xfrm>
            <a:off x="9553185" y="4347225"/>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ART GALLERY</a:t>
            </a:r>
            <a:endParaRPr lang="en-US" dirty="0">
              <a:solidFill>
                <a:prstClr val="black"/>
              </a:solidFill>
              <a:latin typeface="Calibri" panose="020F0502020204030204"/>
            </a:endParaRPr>
          </a:p>
        </p:txBody>
      </p:sp>
      <p:sp>
        <p:nvSpPr>
          <p:cNvPr id="52" name="Text Placeholder 6">
            <a:extLst>
              <a:ext uri="{FF2B5EF4-FFF2-40B4-BE49-F238E27FC236}">
                <a16:creationId xmlns:a16="http://schemas.microsoft.com/office/drawing/2014/main" id="{25229ACB-C5CF-DB71-DE84-946FFC975717}"/>
              </a:ext>
            </a:extLst>
          </p:cNvPr>
          <p:cNvSpPr txBox="1">
            <a:spLocks/>
          </p:cNvSpPr>
          <p:nvPr/>
        </p:nvSpPr>
        <p:spPr>
          <a:xfrm>
            <a:off x="9553184" y="4660021"/>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DIGITAL SIGNAGE</a:t>
            </a:r>
            <a:endParaRPr lang="en-US" dirty="0">
              <a:solidFill>
                <a:prstClr val="black"/>
              </a:solidFill>
              <a:latin typeface="Calibri" panose="020F0502020204030204"/>
            </a:endParaRPr>
          </a:p>
        </p:txBody>
      </p:sp>
      <p:cxnSp>
        <p:nvCxnSpPr>
          <p:cNvPr id="103" name="Straight Connector 102">
            <a:extLst>
              <a:ext uri="{FF2B5EF4-FFF2-40B4-BE49-F238E27FC236}">
                <a16:creationId xmlns:a16="http://schemas.microsoft.com/office/drawing/2014/main" id="{F4336421-FF7C-68AE-8AFF-A3B43A236D2B}"/>
              </a:ext>
            </a:extLst>
          </p:cNvPr>
          <p:cNvCxnSpPr>
            <a:cxnSpLocks/>
          </p:cNvCxnSpPr>
          <p:nvPr/>
        </p:nvCxnSpPr>
        <p:spPr>
          <a:xfrm flipH="1">
            <a:off x="8927594" y="2606491"/>
            <a:ext cx="613305"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243B93C-361B-8E5F-6DFC-566A06A5E30A}"/>
              </a:ext>
            </a:extLst>
          </p:cNvPr>
          <p:cNvCxnSpPr>
            <a:cxnSpLocks/>
          </p:cNvCxnSpPr>
          <p:nvPr/>
        </p:nvCxnSpPr>
        <p:spPr>
          <a:xfrm flipH="1">
            <a:off x="8199122" y="2606804"/>
            <a:ext cx="730347" cy="1201557"/>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2C02DE0-0FCB-ECC5-E36D-C5114D07B83A}"/>
              </a:ext>
            </a:extLst>
          </p:cNvPr>
          <p:cNvCxnSpPr>
            <a:cxnSpLocks/>
          </p:cNvCxnSpPr>
          <p:nvPr/>
        </p:nvCxnSpPr>
        <p:spPr>
          <a:xfrm flipH="1">
            <a:off x="8933877" y="2378077"/>
            <a:ext cx="613305"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19C5FB3-CF25-1704-B0F3-75638CBD3586}"/>
              </a:ext>
            </a:extLst>
          </p:cNvPr>
          <p:cNvCxnSpPr>
            <a:cxnSpLocks/>
          </p:cNvCxnSpPr>
          <p:nvPr/>
        </p:nvCxnSpPr>
        <p:spPr>
          <a:xfrm flipH="1">
            <a:off x="7812776" y="2378390"/>
            <a:ext cx="1122974" cy="681119"/>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DAD1B7B-7506-6846-239A-2768A9B49457}"/>
              </a:ext>
            </a:extLst>
          </p:cNvPr>
          <p:cNvCxnSpPr>
            <a:cxnSpLocks/>
          </p:cNvCxnSpPr>
          <p:nvPr/>
        </p:nvCxnSpPr>
        <p:spPr>
          <a:xfrm flipH="1">
            <a:off x="6931154" y="2143381"/>
            <a:ext cx="2617903" cy="0"/>
          </a:xfrm>
          <a:prstGeom prst="line">
            <a:avLst/>
          </a:prstGeom>
          <a:ln>
            <a:solidFill>
              <a:srgbClr val="1C5F8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0" name="Text Placeholder 6">
            <a:extLst>
              <a:ext uri="{FF2B5EF4-FFF2-40B4-BE49-F238E27FC236}">
                <a16:creationId xmlns:a16="http://schemas.microsoft.com/office/drawing/2014/main" id="{3C46A94D-D5A0-CB43-1FFB-3FDD88355B2C}"/>
              </a:ext>
            </a:extLst>
          </p:cNvPr>
          <p:cNvSpPr txBox="1">
            <a:spLocks/>
          </p:cNvSpPr>
          <p:nvPr/>
        </p:nvSpPr>
        <p:spPr>
          <a:xfrm>
            <a:off x="9547838" y="2075517"/>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POOL</a:t>
            </a:r>
            <a:endParaRPr lang="en-US" dirty="0">
              <a:solidFill>
                <a:prstClr val="black"/>
              </a:solidFill>
              <a:latin typeface="Calibri" panose="020F0502020204030204"/>
            </a:endParaRPr>
          </a:p>
        </p:txBody>
      </p:sp>
      <p:sp>
        <p:nvSpPr>
          <p:cNvPr id="101" name="Text Placeholder 6">
            <a:extLst>
              <a:ext uri="{FF2B5EF4-FFF2-40B4-BE49-F238E27FC236}">
                <a16:creationId xmlns:a16="http://schemas.microsoft.com/office/drawing/2014/main" id="{E52C1778-F747-B3D9-306B-B9726F260986}"/>
              </a:ext>
            </a:extLst>
          </p:cNvPr>
          <p:cNvSpPr txBox="1">
            <a:spLocks/>
          </p:cNvSpPr>
          <p:nvPr/>
        </p:nvSpPr>
        <p:spPr>
          <a:xfrm>
            <a:off x="9547837" y="2302562"/>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GYM</a:t>
            </a:r>
            <a:endParaRPr lang="en-US" dirty="0">
              <a:solidFill>
                <a:prstClr val="black"/>
              </a:solidFill>
              <a:latin typeface="Calibri" panose="020F0502020204030204"/>
            </a:endParaRPr>
          </a:p>
        </p:txBody>
      </p:sp>
      <p:sp>
        <p:nvSpPr>
          <p:cNvPr id="102" name="Text Placeholder 6">
            <a:extLst>
              <a:ext uri="{FF2B5EF4-FFF2-40B4-BE49-F238E27FC236}">
                <a16:creationId xmlns:a16="http://schemas.microsoft.com/office/drawing/2014/main" id="{8B16C0ED-622C-129B-DCD9-EE7B51C89D8E}"/>
              </a:ext>
            </a:extLst>
          </p:cNvPr>
          <p:cNvSpPr txBox="1">
            <a:spLocks/>
          </p:cNvSpPr>
          <p:nvPr/>
        </p:nvSpPr>
        <p:spPr>
          <a:xfrm>
            <a:off x="9547837" y="2545352"/>
            <a:ext cx="974179" cy="141504"/>
          </a:xfrm>
          <a:prstGeom prst="rect">
            <a:avLst/>
          </a:prstGeom>
          <a:solidFill>
            <a:schemeClr val="bg1"/>
          </a:solidFill>
          <a:ln>
            <a:solidFill>
              <a:srgbClr val="1C5F81"/>
            </a:solidFill>
          </a:ln>
          <a:effectLst>
            <a:outerShdw blurRad="50800" dist="38100" dir="2700000" algn="tl" rotWithShape="0">
              <a:prstClr val="black">
                <a:alpha val="40000"/>
              </a:prstClr>
            </a:outerShdw>
          </a:effectLst>
        </p:spPr>
        <p:txBody>
          <a:bodyPr wrap="none" lIns="0" tIns="0" rIns="0" bIns="0" anchor="ctr"/>
          <a:lstStyle>
            <a:lvl1pPr marL="0" indent="0" algn="l" defTabSz="685783" rtl="0" eaLnBrk="1" latinLnBrk="0" hangingPunct="1">
              <a:lnSpc>
                <a:spcPct val="90000"/>
              </a:lnSpc>
              <a:spcBef>
                <a:spcPts val="750"/>
              </a:spcBef>
              <a:buFont typeface="Arial" panose="020B0604020202020204" pitchFamily="34" charset="0"/>
              <a:buNone/>
              <a:defRPr sz="750" b="0" kern="1200">
                <a:solidFill>
                  <a:schemeClr val="tx1"/>
                </a:solidFill>
                <a:latin typeface="+mn-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prstClr val="black"/>
                </a:solidFill>
                <a:latin typeface="Calibri" panose="020F0502020204030204"/>
              </a:rPr>
              <a:t>BLACK BOX THEATER</a:t>
            </a:r>
            <a:endParaRPr lang="en-US" dirty="0">
              <a:solidFill>
                <a:prstClr val="black"/>
              </a:solidFill>
              <a:latin typeface="Calibri" panose="020F0502020204030204"/>
            </a:endParaRPr>
          </a:p>
        </p:txBody>
      </p:sp>
      <p:sp>
        <p:nvSpPr>
          <p:cNvPr id="54" name="Title 4">
            <a:extLst>
              <a:ext uri="{FF2B5EF4-FFF2-40B4-BE49-F238E27FC236}">
                <a16:creationId xmlns:a16="http://schemas.microsoft.com/office/drawing/2014/main" id="{EDE6BDD7-B564-4122-8ABC-F4F674279C47}"/>
              </a:ext>
            </a:extLst>
          </p:cNvPr>
          <p:cNvSpPr>
            <a:spLocks noGrp="1"/>
          </p:cNvSpPr>
          <p:nvPr>
            <p:ph type="title"/>
          </p:nvPr>
        </p:nvSpPr>
        <p:spPr>
          <a:xfrm>
            <a:off x="1922651" y="442606"/>
            <a:ext cx="8353463" cy="366400"/>
          </a:xfrm>
        </p:spPr>
        <p:txBody>
          <a:bodyPr>
            <a:normAutofit fontScale="90000"/>
          </a:bodyPr>
          <a:lstStyle/>
          <a:p>
            <a:r>
              <a:rPr lang="en-US" b="1" dirty="0">
                <a:solidFill>
                  <a:schemeClr val="accent1"/>
                </a:solidFill>
              </a:rPr>
              <a:t>Naming Opportunities in New and Existing Buildings</a:t>
            </a:r>
          </a:p>
        </p:txBody>
      </p:sp>
      <p:pic>
        <p:nvPicPr>
          <p:cNvPr id="57" name="Picture 56">
            <a:extLst>
              <a:ext uri="{FF2B5EF4-FFF2-40B4-BE49-F238E27FC236}">
                <a16:creationId xmlns:a16="http://schemas.microsoft.com/office/drawing/2014/main" id="{CC5F1C44-DC13-4F22-A349-F76738831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 y="-28894"/>
            <a:ext cx="12186880" cy="6853407"/>
          </a:xfrm>
          <a:prstGeom prst="rect">
            <a:avLst/>
          </a:prstGeom>
        </p:spPr>
      </p:pic>
    </p:spTree>
    <p:extLst>
      <p:ext uri="{BB962C8B-B14F-4D97-AF65-F5344CB8AC3E}">
        <p14:creationId xmlns:p14="http://schemas.microsoft.com/office/powerpoint/2010/main" val="163009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par>
                                <p:cTn id="11" presetID="22" presetClass="entr" presetSubtype="8"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par>
                                <p:cTn id="14" presetID="22" presetClass="entr" presetSubtype="8"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wipe(left)">
                                      <p:cBhvr>
                                        <p:cTn id="16" dur="500"/>
                                        <p:tgtEl>
                                          <p:spTgt spid="61"/>
                                        </p:tgtEl>
                                      </p:cBhvr>
                                    </p:animEffect>
                                  </p:childTnLst>
                                </p:cTn>
                              </p:par>
                              <p:par>
                                <p:cTn id="17" presetID="22" presetClass="entr" presetSubtype="8"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500"/>
                                        <p:tgtEl>
                                          <p:spTgt spid="62"/>
                                        </p:tgtEl>
                                      </p:cBhvr>
                                    </p:animEffect>
                                  </p:childTnLst>
                                </p:cTn>
                              </p:par>
                              <p:par>
                                <p:cTn id="20" presetID="22" presetClass="entr" presetSubtype="8"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par>
                                <p:cTn id="23" presetID="22" presetClass="entr" presetSubtype="8"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par>
                                <p:cTn id="26" presetID="22" presetClass="entr" presetSubtype="8"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left)">
                                      <p:cBhvr>
                                        <p:cTn id="28" dur="500"/>
                                        <p:tgtEl>
                                          <p:spTgt spid="70"/>
                                        </p:tgtEl>
                                      </p:cBhvr>
                                    </p:animEffect>
                                  </p:childTnLst>
                                </p:cTn>
                              </p:par>
                              <p:par>
                                <p:cTn id="29" presetID="22" presetClass="entr" presetSubtype="8"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500"/>
                                        <p:tgtEl>
                                          <p:spTgt spid="72"/>
                                        </p:tgtEl>
                                      </p:cBhvr>
                                    </p:animEffect>
                                  </p:childTnLst>
                                </p:cTn>
                              </p:par>
                              <p:par>
                                <p:cTn id="32" presetID="22" presetClass="entr" presetSubtype="8"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left)">
                                      <p:cBhvr>
                                        <p:cTn id="34" dur="500"/>
                                        <p:tgtEl>
                                          <p:spTgt spid="74"/>
                                        </p:tgtEl>
                                      </p:cBhvr>
                                    </p:animEffect>
                                  </p:childTnLst>
                                </p:cTn>
                              </p:par>
                              <p:par>
                                <p:cTn id="35" presetID="22" presetClass="entr" presetSubtype="8"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wipe(left)">
                                      <p:cBhvr>
                                        <p:cTn id="37" dur="500"/>
                                        <p:tgtEl>
                                          <p:spTgt spid="77"/>
                                        </p:tgtEl>
                                      </p:cBhvr>
                                    </p:animEffect>
                                  </p:childTnLst>
                                </p:cTn>
                              </p:par>
                              <p:par>
                                <p:cTn id="38" presetID="22" presetClass="entr" presetSubtype="8"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left)">
                                      <p:cBhvr>
                                        <p:cTn id="40" dur="500"/>
                                        <p:tgtEl>
                                          <p:spTgt spid="79"/>
                                        </p:tgtEl>
                                      </p:cBhvr>
                                    </p:animEffect>
                                  </p:childTnLst>
                                </p:cTn>
                              </p:par>
                              <p:par>
                                <p:cTn id="41" presetID="22" presetClass="entr" presetSubtype="8"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left)">
                                      <p:cBhvr>
                                        <p:cTn id="43" dur="500"/>
                                        <p:tgtEl>
                                          <p:spTgt spid="81"/>
                                        </p:tgtEl>
                                      </p:cBhvr>
                                    </p:animEffect>
                                  </p:childTnLst>
                                </p:cTn>
                              </p:par>
                              <p:par>
                                <p:cTn id="44" presetID="22" presetClass="entr" presetSubtype="8"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par>
                                <p:cTn id="47" presetID="22" presetClass="entr" presetSubtype="8"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wipe(left)">
                                      <p:cBhvr>
                                        <p:cTn id="49" dur="500"/>
                                        <p:tgtEl>
                                          <p:spTgt spid="84"/>
                                        </p:tgtEl>
                                      </p:cBhvr>
                                    </p:animEffect>
                                  </p:childTnLst>
                                </p:cTn>
                              </p:par>
                              <p:par>
                                <p:cTn id="50" presetID="22" presetClass="entr" presetSubtype="8" fill="hold"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wipe(left)">
                                      <p:cBhvr>
                                        <p:cTn id="52" dur="500"/>
                                        <p:tgtEl>
                                          <p:spTgt spid="86"/>
                                        </p:tgtEl>
                                      </p:cBhvr>
                                    </p:animEffect>
                                  </p:childTnLst>
                                </p:cTn>
                              </p:par>
                              <p:par>
                                <p:cTn id="53" presetID="22" presetClass="entr" presetSubtype="8"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left)">
                                      <p:cBhvr>
                                        <p:cTn id="55" dur="500"/>
                                        <p:tgtEl>
                                          <p:spTgt spid="90"/>
                                        </p:tgtEl>
                                      </p:cBhvr>
                                    </p:animEffect>
                                  </p:childTnLst>
                                </p:cTn>
                              </p:par>
                              <p:par>
                                <p:cTn id="56" presetID="22" presetClass="entr" presetSubtype="8" fill="hold" nodeType="with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wipe(left)">
                                      <p:cBhvr>
                                        <p:cTn id="58" dur="500"/>
                                        <p:tgtEl>
                                          <p:spTgt spid="9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500"/>
                                        <p:tgtEl>
                                          <p:spTgt spid="4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left)">
                                      <p:cBhvr>
                                        <p:cTn id="70" dur="500"/>
                                        <p:tgtEl>
                                          <p:spTgt spid="4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animEffect transition="in" filter="wipe(left)">
                                      <p:cBhvr>
                                        <p:cTn id="73" dur="500"/>
                                        <p:tgtEl>
                                          <p:spTgt spid="8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left)">
                                      <p:cBhvr>
                                        <p:cTn id="76" dur="500"/>
                                        <p:tgtEl>
                                          <p:spTgt spid="46"/>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left)">
                                      <p:cBhvr>
                                        <p:cTn id="79" dur="500"/>
                                        <p:tgtEl>
                                          <p:spTgt spid="47"/>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500"/>
                                        <p:tgtEl>
                                          <p:spTgt spid="4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left)">
                                      <p:cBhvr>
                                        <p:cTn id="85" dur="500"/>
                                        <p:tgtEl>
                                          <p:spTgt spid="5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left)">
                                      <p:cBhvr>
                                        <p:cTn id="88" dur="500"/>
                                        <p:tgtEl>
                                          <p:spTgt spid="5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left)">
                                      <p:cBhvr>
                                        <p:cTn id="91" dur="500"/>
                                        <p:tgtEl>
                                          <p:spTgt spid="52"/>
                                        </p:tgtEl>
                                      </p:cBhvr>
                                    </p:animEffect>
                                  </p:childTnLst>
                                </p:cTn>
                              </p:par>
                              <p:par>
                                <p:cTn id="92" presetID="22" presetClass="entr" presetSubtype="8" fill="hold" nodeType="withEffect">
                                  <p:stCondLst>
                                    <p:cond delay="0"/>
                                  </p:stCondLst>
                                  <p:childTnLst>
                                    <p:set>
                                      <p:cBhvr>
                                        <p:cTn id="93" dur="1" fill="hold">
                                          <p:stCondLst>
                                            <p:cond delay="0"/>
                                          </p:stCondLst>
                                        </p:cTn>
                                        <p:tgtEl>
                                          <p:spTgt spid="103"/>
                                        </p:tgtEl>
                                        <p:attrNameLst>
                                          <p:attrName>style.visibility</p:attrName>
                                        </p:attrNameLst>
                                      </p:cBhvr>
                                      <p:to>
                                        <p:strVal val="visible"/>
                                      </p:to>
                                    </p:set>
                                    <p:animEffect transition="in" filter="wipe(left)">
                                      <p:cBhvr>
                                        <p:cTn id="94" dur="500"/>
                                        <p:tgtEl>
                                          <p:spTgt spid="103"/>
                                        </p:tgtEl>
                                      </p:cBhvr>
                                    </p:animEffect>
                                  </p:childTnLst>
                                </p:cTn>
                              </p:par>
                              <p:par>
                                <p:cTn id="95" presetID="22" presetClass="entr" presetSubtype="8" fill="hold" nodeType="withEffect">
                                  <p:stCondLst>
                                    <p:cond delay="0"/>
                                  </p:stCondLst>
                                  <p:childTnLst>
                                    <p:set>
                                      <p:cBhvr>
                                        <p:cTn id="96" dur="1" fill="hold">
                                          <p:stCondLst>
                                            <p:cond delay="0"/>
                                          </p:stCondLst>
                                        </p:cTn>
                                        <p:tgtEl>
                                          <p:spTgt spid="104"/>
                                        </p:tgtEl>
                                        <p:attrNameLst>
                                          <p:attrName>style.visibility</p:attrName>
                                        </p:attrNameLst>
                                      </p:cBhvr>
                                      <p:to>
                                        <p:strVal val="visible"/>
                                      </p:to>
                                    </p:set>
                                    <p:animEffect transition="in" filter="wipe(left)">
                                      <p:cBhvr>
                                        <p:cTn id="97" dur="500"/>
                                        <p:tgtEl>
                                          <p:spTgt spid="104"/>
                                        </p:tgtEl>
                                      </p:cBhvr>
                                    </p:animEffect>
                                  </p:childTnLst>
                                </p:cTn>
                              </p:par>
                              <p:par>
                                <p:cTn id="98" presetID="22" presetClass="entr" presetSubtype="8" fill="hold" nodeType="withEffect">
                                  <p:stCondLst>
                                    <p:cond delay="0"/>
                                  </p:stCondLst>
                                  <p:childTnLst>
                                    <p:set>
                                      <p:cBhvr>
                                        <p:cTn id="99" dur="1" fill="hold">
                                          <p:stCondLst>
                                            <p:cond delay="0"/>
                                          </p:stCondLst>
                                        </p:cTn>
                                        <p:tgtEl>
                                          <p:spTgt spid="111"/>
                                        </p:tgtEl>
                                        <p:attrNameLst>
                                          <p:attrName>style.visibility</p:attrName>
                                        </p:attrNameLst>
                                      </p:cBhvr>
                                      <p:to>
                                        <p:strVal val="visible"/>
                                      </p:to>
                                    </p:set>
                                    <p:animEffect transition="in" filter="wipe(left)">
                                      <p:cBhvr>
                                        <p:cTn id="100" dur="500"/>
                                        <p:tgtEl>
                                          <p:spTgt spid="111"/>
                                        </p:tgtEl>
                                      </p:cBhvr>
                                    </p:animEffect>
                                  </p:childTnLst>
                                </p:cTn>
                              </p:par>
                              <p:par>
                                <p:cTn id="101" presetID="22" presetClass="entr" presetSubtype="8" fill="hold" nodeType="withEffect">
                                  <p:stCondLst>
                                    <p:cond delay="0"/>
                                  </p:stCondLst>
                                  <p:childTnLst>
                                    <p:set>
                                      <p:cBhvr>
                                        <p:cTn id="102" dur="1" fill="hold">
                                          <p:stCondLst>
                                            <p:cond delay="0"/>
                                          </p:stCondLst>
                                        </p:cTn>
                                        <p:tgtEl>
                                          <p:spTgt spid="112"/>
                                        </p:tgtEl>
                                        <p:attrNameLst>
                                          <p:attrName>style.visibility</p:attrName>
                                        </p:attrNameLst>
                                      </p:cBhvr>
                                      <p:to>
                                        <p:strVal val="visible"/>
                                      </p:to>
                                    </p:set>
                                    <p:animEffect transition="in" filter="wipe(left)">
                                      <p:cBhvr>
                                        <p:cTn id="103" dur="500"/>
                                        <p:tgtEl>
                                          <p:spTgt spid="112"/>
                                        </p:tgtEl>
                                      </p:cBhvr>
                                    </p:animEffect>
                                  </p:childTnLst>
                                </p:cTn>
                              </p:par>
                              <p:par>
                                <p:cTn id="104" presetID="22" presetClass="entr" presetSubtype="8" fill="hold" nodeType="withEffect">
                                  <p:stCondLst>
                                    <p:cond delay="0"/>
                                  </p:stCondLst>
                                  <p:childTnLst>
                                    <p:set>
                                      <p:cBhvr>
                                        <p:cTn id="105" dur="1" fill="hold">
                                          <p:stCondLst>
                                            <p:cond delay="0"/>
                                          </p:stCondLst>
                                        </p:cTn>
                                        <p:tgtEl>
                                          <p:spTgt spid="115"/>
                                        </p:tgtEl>
                                        <p:attrNameLst>
                                          <p:attrName>style.visibility</p:attrName>
                                        </p:attrNameLst>
                                      </p:cBhvr>
                                      <p:to>
                                        <p:strVal val="visible"/>
                                      </p:to>
                                    </p:set>
                                    <p:animEffect transition="in" filter="wipe(left)">
                                      <p:cBhvr>
                                        <p:cTn id="106" dur="500"/>
                                        <p:tgtEl>
                                          <p:spTgt spid="115"/>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Effect transition="in" filter="wipe(left)">
                                      <p:cBhvr>
                                        <p:cTn id="109" dur="500"/>
                                        <p:tgtEl>
                                          <p:spTgt spid="100"/>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01"/>
                                        </p:tgtEl>
                                        <p:attrNameLst>
                                          <p:attrName>style.visibility</p:attrName>
                                        </p:attrNameLst>
                                      </p:cBhvr>
                                      <p:to>
                                        <p:strVal val="visible"/>
                                      </p:to>
                                    </p:set>
                                    <p:animEffect transition="in" filter="wipe(left)">
                                      <p:cBhvr>
                                        <p:cTn id="112" dur="500"/>
                                        <p:tgtEl>
                                          <p:spTgt spid="101"/>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102"/>
                                        </p:tgtEl>
                                        <p:attrNameLst>
                                          <p:attrName>style.visibility</p:attrName>
                                        </p:attrNameLst>
                                      </p:cBhvr>
                                      <p:to>
                                        <p:strVal val="visible"/>
                                      </p:to>
                                    </p:set>
                                    <p:animEffect transition="in" filter="wipe(left)">
                                      <p:cBhvr>
                                        <p:cTn id="11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1" grpId="0" animBg="1"/>
      <p:bldP spid="43" grpId="0" animBg="1"/>
      <p:bldP spid="44" grpId="0" animBg="1"/>
      <p:bldP spid="45" grpId="0" animBg="1"/>
      <p:bldP spid="89" grpId="0" animBg="1"/>
      <p:bldP spid="46" grpId="0" animBg="1"/>
      <p:bldP spid="47" grpId="0" animBg="1"/>
      <p:bldP spid="48" grpId="0" animBg="1"/>
      <p:bldP spid="50" grpId="0" animBg="1"/>
      <p:bldP spid="51" grpId="0" animBg="1"/>
      <p:bldP spid="52" grpId="0" animBg="1"/>
      <p:bldP spid="100" grpId="0" animBg="1"/>
      <p:bldP spid="101" grpId="0" animBg="1"/>
      <p:bldP spid="10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5631" y="3619622"/>
            <a:ext cx="6096000" cy="392159"/>
          </a:xfrm>
          <a:prstGeom prst="rect">
            <a:avLst/>
          </a:prstGeom>
        </p:spPr>
        <p:txBody>
          <a:bodyPr>
            <a:spAutoFit/>
          </a:bodyPr>
          <a:lstStyle/>
          <a:p>
            <a:pPr>
              <a:lnSpc>
                <a:spcPct val="115000"/>
              </a:lnSpc>
              <a:spcAft>
                <a:spcPts val="1000"/>
              </a:spcAft>
            </a:pP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2AE2F14-5894-44A9-932E-3C5C21E31FC3}"/>
              </a:ext>
            </a:extLst>
          </p:cNvPr>
          <p:cNvSpPr txBox="1"/>
          <p:nvPr/>
        </p:nvSpPr>
        <p:spPr>
          <a:xfrm>
            <a:off x="0" y="5351236"/>
            <a:ext cx="3120931" cy="400110"/>
          </a:xfrm>
          <a:prstGeom prst="rect">
            <a:avLst/>
          </a:prstGeom>
          <a:noFill/>
        </p:spPr>
        <p:txBody>
          <a:bodyPr wrap="square" rtlCol="0">
            <a:spAutoFit/>
          </a:bodyPr>
          <a:lstStyle/>
          <a:p>
            <a:pPr algn="ctr"/>
            <a:r>
              <a:rPr lang="en-US" sz="2000" dirty="0"/>
              <a:t> </a:t>
            </a:r>
            <a:endParaRPr lang="en-US" sz="1600" dirty="0"/>
          </a:p>
        </p:txBody>
      </p:sp>
      <p:pic>
        <p:nvPicPr>
          <p:cNvPr id="7" name="Picture 6">
            <a:extLst>
              <a:ext uri="{FF2B5EF4-FFF2-40B4-BE49-F238E27FC236}">
                <a16:creationId xmlns:a16="http://schemas.microsoft.com/office/drawing/2014/main" id="{778DDC71-F92B-49EA-AF8A-30E413078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715"/>
            <a:ext cx="12191998" cy="6856285"/>
          </a:xfrm>
          <a:prstGeom prst="rect">
            <a:avLst/>
          </a:prstGeom>
        </p:spPr>
      </p:pic>
      <p:sp>
        <p:nvSpPr>
          <p:cNvPr id="8" name="Title 4">
            <a:extLst>
              <a:ext uri="{FF2B5EF4-FFF2-40B4-BE49-F238E27FC236}">
                <a16:creationId xmlns:a16="http://schemas.microsoft.com/office/drawing/2014/main" id="{D39E012D-625E-4CAE-9A9B-A176582468E5}"/>
              </a:ext>
            </a:extLst>
          </p:cNvPr>
          <p:cNvSpPr txBox="1">
            <a:spLocks/>
          </p:cNvSpPr>
          <p:nvPr/>
        </p:nvSpPr>
        <p:spPr>
          <a:xfrm>
            <a:off x="1274714" y="541446"/>
            <a:ext cx="9945735" cy="5276509"/>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b="1" dirty="0">
                <a:ln w="0"/>
                <a:solidFill>
                  <a:schemeClr val="accent1">
                    <a:lumMod val="75000"/>
                  </a:schemeClr>
                </a:solidFill>
                <a:effectLst>
                  <a:outerShdw blurRad="38100" dist="25400" dir="5400000" algn="ctr" rotWithShape="0">
                    <a:srgbClr val="6E747A">
                      <a:alpha val="43000"/>
                    </a:srgbClr>
                  </a:outerShdw>
                </a:effectLst>
              </a:rPr>
            </a:br>
            <a: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t>Office of Alumni Engagement Update</a:t>
            </a:r>
            <a:b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br>
            <a:endPar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endParaRPr>
          </a:p>
          <a:p>
            <a:pPr algn="ctr"/>
            <a:b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br>
            <a: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t>Franklin Johnson-Norwood</a:t>
            </a:r>
          </a:p>
          <a:p>
            <a:pPr algn="ctr"/>
            <a:b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br>
            <a: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t>Assistant Vice President for </a:t>
            </a:r>
            <a:r>
              <a:rPr lang="en-US" sz="3600" b="1" dirty="0">
                <a:solidFill>
                  <a:schemeClr val="accent1">
                    <a:lumMod val="75000"/>
                  </a:schemeClr>
                </a:solidFill>
                <a:latin typeface="Book Antiqua" panose="02040602050305030304" pitchFamily="18" charset="0"/>
              </a:rPr>
              <a:t>Alumni Engagement and Advancement Services</a:t>
            </a:r>
            <a:br>
              <a:rPr lang="en-US" sz="3600" b="1" dirty="0">
                <a:ln w="0"/>
                <a:solidFill>
                  <a:schemeClr val="accent1"/>
                </a:solidFill>
                <a:effectLst>
                  <a:outerShdw blurRad="38100" dist="25400" dir="5400000" algn="ctr" rotWithShape="0">
                    <a:srgbClr val="6E747A">
                      <a:alpha val="43000"/>
                    </a:srgbClr>
                  </a:outerShdw>
                </a:effectLst>
                <a:latin typeface="Book Antiqua" panose="02040602050305030304" pitchFamily="18" charset="0"/>
              </a:rPr>
            </a:br>
            <a:br>
              <a:rPr lang="en-US" sz="5400" b="1" dirty="0">
                <a:ln w="0"/>
                <a:solidFill>
                  <a:schemeClr val="accent1"/>
                </a:solidFill>
                <a:effectLst>
                  <a:outerShdw blurRad="38100" dist="25400" dir="5400000" algn="ctr" rotWithShape="0">
                    <a:srgbClr val="6E747A">
                      <a:alpha val="43000"/>
                    </a:srgbClr>
                  </a:outerShdw>
                </a:effectLst>
                <a:latin typeface="Book Antiqua" panose="02040602050305030304" pitchFamily="18" charset="0"/>
              </a:rPr>
            </a:br>
            <a:endParaRPr lang="en-US" sz="3600" i="1" dirty="0">
              <a:ln w="0"/>
              <a:solidFill>
                <a:schemeClr val="accent1"/>
              </a:solidFill>
              <a:effectLst>
                <a:outerShdw blurRad="38100" dist="25400" dir="5400000" algn="ctr" rotWithShape="0">
                  <a:srgbClr val="6E747A">
                    <a:alpha val="43000"/>
                  </a:srgbClr>
                </a:outerShdw>
              </a:effectLst>
              <a:latin typeface="Book Antiqua" panose="02040602050305030304" pitchFamily="18" charset="0"/>
            </a:endParaRPr>
          </a:p>
        </p:txBody>
      </p:sp>
    </p:spTree>
    <p:extLst>
      <p:ext uri="{BB962C8B-B14F-4D97-AF65-F5344CB8AC3E}">
        <p14:creationId xmlns:p14="http://schemas.microsoft.com/office/powerpoint/2010/main" val="113655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4E323-ED7F-41C7-B411-B42051516E64}"/>
              </a:ext>
            </a:extLst>
          </p:cNvPr>
          <p:cNvPicPr>
            <a:picLocks noChangeAspect="1"/>
          </p:cNvPicPr>
          <p:nvPr/>
        </p:nvPicPr>
        <p:blipFill>
          <a:blip r:embed="rId2"/>
          <a:stretch>
            <a:fillRect/>
          </a:stretch>
        </p:blipFill>
        <p:spPr>
          <a:xfrm>
            <a:off x="990261" y="1619250"/>
            <a:ext cx="2391114" cy="5092426"/>
          </a:xfrm>
          <a:prstGeom prst="rect">
            <a:avLst/>
          </a:prstGeom>
        </p:spPr>
      </p:pic>
      <p:pic>
        <p:nvPicPr>
          <p:cNvPr id="5" name="Picture 4">
            <a:extLst>
              <a:ext uri="{FF2B5EF4-FFF2-40B4-BE49-F238E27FC236}">
                <a16:creationId xmlns:a16="http://schemas.microsoft.com/office/drawing/2014/main" id="{35A3A363-F3D4-42F7-BC0A-8CFB22089D30}"/>
              </a:ext>
            </a:extLst>
          </p:cNvPr>
          <p:cNvPicPr>
            <a:picLocks noChangeAspect="1"/>
          </p:cNvPicPr>
          <p:nvPr/>
        </p:nvPicPr>
        <p:blipFill>
          <a:blip r:embed="rId3"/>
          <a:stretch>
            <a:fillRect/>
          </a:stretch>
        </p:blipFill>
        <p:spPr>
          <a:xfrm>
            <a:off x="4087958" y="1520305"/>
            <a:ext cx="3507446" cy="4539048"/>
          </a:xfrm>
          <a:prstGeom prst="rect">
            <a:avLst/>
          </a:prstGeom>
        </p:spPr>
      </p:pic>
      <p:pic>
        <p:nvPicPr>
          <p:cNvPr id="8" name="Picture 7">
            <a:extLst>
              <a:ext uri="{FF2B5EF4-FFF2-40B4-BE49-F238E27FC236}">
                <a16:creationId xmlns:a16="http://schemas.microsoft.com/office/drawing/2014/main" id="{96EF5BF7-9640-48BA-AAA7-C495044D607D}"/>
              </a:ext>
            </a:extLst>
          </p:cNvPr>
          <p:cNvPicPr>
            <a:picLocks noChangeAspect="1"/>
          </p:cNvPicPr>
          <p:nvPr/>
        </p:nvPicPr>
        <p:blipFill>
          <a:blip r:embed="rId4"/>
          <a:stretch>
            <a:fillRect/>
          </a:stretch>
        </p:blipFill>
        <p:spPr>
          <a:xfrm>
            <a:off x="8113568" y="1619249"/>
            <a:ext cx="3354532" cy="4341159"/>
          </a:xfrm>
          <a:prstGeom prst="rect">
            <a:avLst/>
          </a:prstGeom>
        </p:spPr>
      </p:pic>
      <p:pic>
        <p:nvPicPr>
          <p:cNvPr id="11" name="Picture 10">
            <a:extLst>
              <a:ext uri="{FF2B5EF4-FFF2-40B4-BE49-F238E27FC236}">
                <a16:creationId xmlns:a16="http://schemas.microsoft.com/office/drawing/2014/main" id="{91AB18B3-4195-4567-AB5C-897FB53C8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360"/>
            <a:ext cx="12192000" cy="6876360"/>
          </a:xfrm>
          <a:prstGeom prst="rect">
            <a:avLst/>
          </a:prstGeom>
        </p:spPr>
      </p:pic>
      <p:sp>
        <p:nvSpPr>
          <p:cNvPr id="14" name="Rectangle 13">
            <a:extLst>
              <a:ext uri="{FF2B5EF4-FFF2-40B4-BE49-F238E27FC236}">
                <a16:creationId xmlns:a16="http://schemas.microsoft.com/office/drawing/2014/main" id="{93642095-F7C4-46FC-8530-62B35942234D}"/>
              </a:ext>
            </a:extLst>
          </p:cNvPr>
          <p:cNvSpPr/>
          <p:nvPr/>
        </p:nvSpPr>
        <p:spPr>
          <a:xfrm>
            <a:off x="1641834" y="152102"/>
            <a:ext cx="10365868" cy="769441"/>
          </a:xfrm>
          <a:prstGeom prst="rect">
            <a:avLst/>
          </a:prstGeom>
          <a:noFill/>
        </p:spPr>
        <p:txBody>
          <a:bodyPr wrap="square" lIns="91440" tIns="45720" rIns="91440" bIns="45720">
            <a:spAutoFit/>
          </a:bodyPr>
          <a:lstStyle/>
          <a:p>
            <a:pPr algn="ctr"/>
            <a:r>
              <a:rPr lang="en-US" sz="4400" b="1" cap="none" spc="0" dirty="0">
                <a:ln w="0"/>
                <a:solidFill>
                  <a:schemeClr val="accent5">
                    <a:lumMod val="50000"/>
                  </a:schemeClr>
                </a:solidFill>
                <a:effectLst>
                  <a:outerShdw blurRad="38100" dist="25400" dir="5400000" algn="ctr" rotWithShape="0">
                    <a:srgbClr val="6E747A">
                      <a:alpha val="43000"/>
                    </a:srgbClr>
                  </a:outerShdw>
                </a:effectLst>
                <a:latin typeface="Book Antiqua" panose="02040602050305030304" pitchFamily="18" charset="0"/>
              </a:rPr>
              <a:t>Homecoming 2025 Events </a:t>
            </a:r>
          </a:p>
        </p:txBody>
      </p:sp>
    </p:spTree>
    <p:extLst>
      <p:ext uri="{BB962C8B-B14F-4D97-AF65-F5344CB8AC3E}">
        <p14:creationId xmlns:p14="http://schemas.microsoft.com/office/powerpoint/2010/main" val="204825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208" y="496333"/>
            <a:ext cx="3932237" cy="1012371"/>
          </a:xfrm>
        </p:spPr>
        <p:txBody>
          <a:bodyPr/>
          <a:lstStyle/>
          <a:p>
            <a:r>
              <a:rPr lang="en-US" sz="3200" b="1" dirty="0">
                <a:solidFill>
                  <a:srgbClr val="FF6600"/>
                </a:solidFill>
              </a:rPr>
              <a:t>Other </a:t>
            </a:r>
            <a:r>
              <a:rPr sz="3200" b="1" dirty="0">
                <a:solidFill>
                  <a:srgbClr val="FF6600"/>
                </a:solidFill>
              </a:rPr>
              <a:t>Signature Events Driving Engagement</a:t>
            </a:r>
          </a:p>
        </p:txBody>
      </p:sp>
      <p:sp>
        <p:nvSpPr>
          <p:cNvPr id="4" name="Title 1">
            <a:extLst>
              <a:ext uri="{FF2B5EF4-FFF2-40B4-BE49-F238E27FC236}">
                <a16:creationId xmlns:a16="http://schemas.microsoft.com/office/drawing/2014/main" id="{81C37C00-95E5-45AF-AB7D-968A554A4B47}"/>
              </a:ext>
            </a:extLst>
          </p:cNvPr>
          <p:cNvSpPr>
            <a:spLocks noGrp="1"/>
          </p:cNvSpPr>
          <p:nvPr>
            <p:ph type="body" sz="half" idx="2"/>
          </p:nvPr>
        </p:nvSpPr>
        <p:spPr>
          <a:xfrm>
            <a:off x="1265207" y="1758537"/>
            <a:ext cx="4830793" cy="4320715"/>
          </a:xfrm>
        </p:spPr>
        <p:txBody>
          <a:bodyPr>
            <a:normAutofit/>
          </a:bodyPr>
          <a:lstStyle/>
          <a:p>
            <a:r>
              <a:rPr lang="en-US" sz="2000" dirty="0">
                <a:solidFill>
                  <a:srgbClr val="003366"/>
                </a:solidFill>
              </a:rPr>
              <a:t>Donor &amp; Corporate AI Summit: Recognition &amp; ROI Dashboard</a:t>
            </a:r>
          </a:p>
          <a:p>
            <a:r>
              <a:rPr sz="2000" dirty="0">
                <a:solidFill>
                  <a:srgbClr val="003366"/>
                </a:solidFill>
              </a:rPr>
              <a:t>President Abdullah’s 10th Anniversary</a:t>
            </a:r>
            <a:r>
              <a:rPr lang="en-US" sz="2000" dirty="0">
                <a:solidFill>
                  <a:srgbClr val="003366"/>
                </a:solidFill>
              </a:rPr>
              <a:t> Pre-Gala Receptions</a:t>
            </a:r>
          </a:p>
          <a:p>
            <a:r>
              <a:rPr lang="en-US" sz="2000" dirty="0">
                <a:solidFill>
                  <a:srgbClr val="003366"/>
                </a:solidFill>
              </a:rPr>
              <a:t>Town &amp; Gown Meetings- (Pre-Homecoming):</a:t>
            </a:r>
          </a:p>
          <a:p>
            <a:pPr marL="342900" indent="-342900">
              <a:buFontTx/>
              <a:buChar char="-"/>
            </a:pPr>
            <a:r>
              <a:rPr lang="en-US" sz="2000" dirty="0">
                <a:solidFill>
                  <a:srgbClr val="003366"/>
                </a:solidFill>
              </a:rPr>
              <a:t>Colonial Heights</a:t>
            </a:r>
          </a:p>
          <a:p>
            <a:pPr marL="342900" indent="-342900">
              <a:buFontTx/>
              <a:buChar char="-"/>
            </a:pPr>
            <a:r>
              <a:rPr lang="en-US" sz="2000" dirty="0">
                <a:solidFill>
                  <a:srgbClr val="003366"/>
                </a:solidFill>
              </a:rPr>
              <a:t>Petersburg</a:t>
            </a:r>
          </a:p>
          <a:p>
            <a:pPr marL="342900" indent="-342900">
              <a:buFontTx/>
              <a:buChar char="-"/>
            </a:pPr>
            <a:r>
              <a:rPr lang="en-US" sz="2000" dirty="0">
                <a:solidFill>
                  <a:srgbClr val="003366"/>
                </a:solidFill>
              </a:rPr>
              <a:t>Chesterfield</a:t>
            </a:r>
            <a:endParaRPr sz="2000" dirty="0">
              <a:solidFill>
                <a:srgbClr val="003366"/>
              </a:solidFill>
            </a:endParaRPr>
          </a:p>
        </p:txBody>
      </p:sp>
      <p:pic>
        <p:nvPicPr>
          <p:cNvPr id="11" name="Picture 10">
            <a:extLst>
              <a:ext uri="{FF2B5EF4-FFF2-40B4-BE49-F238E27FC236}">
                <a16:creationId xmlns:a16="http://schemas.microsoft.com/office/drawing/2014/main" id="{02D4D564-13C1-40DD-91BE-5B1D16FC7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6880" cy="6853407"/>
          </a:xfrm>
          <a:prstGeom prst="rect">
            <a:avLst/>
          </a:prstGeom>
        </p:spPr>
      </p:pic>
      <p:pic>
        <p:nvPicPr>
          <p:cNvPr id="5" name="Picture 4">
            <a:extLst>
              <a:ext uri="{FF2B5EF4-FFF2-40B4-BE49-F238E27FC236}">
                <a16:creationId xmlns:a16="http://schemas.microsoft.com/office/drawing/2014/main" id="{421F84DA-5EAE-46F9-B773-6D90C343E7E1}"/>
              </a:ext>
            </a:extLst>
          </p:cNvPr>
          <p:cNvPicPr>
            <a:picLocks noChangeAspect="1"/>
          </p:cNvPicPr>
          <p:nvPr/>
        </p:nvPicPr>
        <p:blipFill>
          <a:blip r:embed="rId4"/>
          <a:stretch>
            <a:fillRect/>
          </a:stretch>
        </p:blipFill>
        <p:spPr>
          <a:xfrm>
            <a:off x="8497888" y="4673703"/>
            <a:ext cx="2857500" cy="1600200"/>
          </a:xfrm>
          <a:prstGeom prst="rect">
            <a:avLst/>
          </a:prstGeom>
        </p:spPr>
      </p:pic>
      <p:pic>
        <p:nvPicPr>
          <p:cNvPr id="8" name="Picture 7">
            <a:extLst>
              <a:ext uri="{FF2B5EF4-FFF2-40B4-BE49-F238E27FC236}">
                <a16:creationId xmlns:a16="http://schemas.microsoft.com/office/drawing/2014/main" id="{7384251C-25F3-4980-BC2D-253B7638284E}"/>
              </a:ext>
            </a:extLst>
          </p:cNvPr>
          <p:cNvPicPr>
            <a:picLocks noChangeAspect="1"/>
          </p:cNvPicPr>
          <p:nvPr/>
        </p:nvPicPr>
        <p:blipFill rotWithShape="1">
          <a:blip r:embed="rId5"/>
          <a:srcRect b="13402"/>
          <a:stretch/>
        </p:blipFill>
        <p:spPr>
          <a:xfrm>
            <a:off x="6483087" y="2336883"/>
            <a:ext cx="3238494" cy="2100645"/>
          </a:xfrm>
          <a:prstGeom prst="rect">
            <a:avLst/>
          </a:prstGeom>
        </p:spPr>
      </p:pic>
      <p:pic>
        <p:nvPicPr>
          <p:cNvPr id="9" name="Picture 8">
            <a:extLst>
              <a:ext uri="{FF2B5EF4-FFF2-40B4-BE49-F238E27FC236}">
                <a16:creationId xmlns:a16="http://schemas.microsoft.com/office/drawing/2014/main" id="{F7868D99-16D5-4A0D-8411-B67714B9375E}"/>
              </a:ext>
            </a:extLst>
          </p:cNvPr>
          <p:cNvPicPr>
            <a:picLocks noChangeAspect="1"/>
          </p:cNvPicPr>
          <p:nvPr/>
        </p:nvPicPr>
        <p:blipFill>
          <a:blip r:embed="rId6"/>
          <a:stretch>
            <a:fillRect/>
          </a:stretch>
        </p:blipFill>
        <p:spPr>
          <a:xfrm>
            <a:off x="7760315" y="545468"/>
            <a:ext cx="2762250" cy="16573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5631" y="3619622"/>
            <a:ext cx="6096000" cy="392159"/>
          </a:xfrm>
          <a:prstGeom prst="rect">
            <a:avLst/>
          </a:prstGeom>
        </p:spPr>
        <p:txBody>
          <a:bodyPr>
            <a:spAutoFit/>
          </a:bodyPr>
          <a:lstStyle/>
          <a:p>
            <a:pPr>
              <a:lnSpc>
                <a:spcPct val="115000"/>
              </a:lnSpc>
              <a:spcAft>
                <a:spcPts val="1000"/>
              </a:spcAft>
            </a:pP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2AE2F14-5894-44A9-932E-3C5C21E31FC3}"/>
              </a:ext>
            </a:extLst>
          </p:cNvPr>
          <p:cNvSpPr txBox="1"/>
          <p:nvPr/>
        </p:nvSpPr>
        <p:spPr>
          <a:xfrm>
            <a:off x="0" y="5351236"/>
            <a:ext cx="3120931" cy="400110"/>
          </a:xfrm>
          <a:prstGeom prst="rect">
            <a:avLst/>
          </a:prstGeom>
          <a:noFill/>
        </p:spPr>
        <p:txBody>
          <a:bodyPr wrap="square" rtlCol="0">
            <a:spAutoFit/>
          </a:bodyPr>
          <a:lstStyle/>
          <a:p>
            <a:pPr algn="ctr"/>
            <a:r>
              <a:rPr lang="en-US" sz="2000" dirty="0"/>
              <a:t> </a:t>
            </a:r>
            <a:endParaRPr lang="en-US" sz="1600" dirty="0"/>
          </a:p>
        </p:txBody>
      </p:sp>
      <p:pic>
        <p:nvPicPr>
          <p:cNvPr id="7" name="Picture 6">
            <a:extLst>
              <a:ext uri="{FF2B5EF4-FFF2-40B4-BE49-F238E27FC236}">
                <a16:creationId xmlns:a16="http://schemas.microsoft.com/office/drawing/2014/main" id="{778DDC71-F92B-49EA-AF8A-30E413078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715"/>
            <a:ext cx="12191998" cy="6856285"/>
          </a:xfrm>
          <a:prstGeom prst="rect">
            <a:avLst/>
          </a:prstGeom>
        </p:spPr>
      </p:pic>
      <p:sp>
        <p:nvSpPr>
          <p:cNvPr id="8" name="Title 4">
            <a:extLst>
              <a:ext uri="{FF2B5EF4-FFF2-40B4-BE49-F238E27FC236}">
                <a16:creationId xmlns:a16="http://schemas.microsoft.com/office/drawing/2014/main" id="{D39E012D-625E-4CAE-9A9B-A176582468E5}"/>
              </a:ext>
            </a:extLst>
          </p:cNvPr>
          <p:cNvSpPr txBox="1">
            <a:spLocks/>
          </p:cNvSpPr>
          <p:nvPr/>
        </p:nvSpPr>
        <p:spPr>
          <a:xfrm>
            <a:off x="1399405" y="302455"/>
            <a:ext cx="9945735" cy="4777911"/>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b="1" dirty="0">
                <a:ln w="0"/>
                <a:solidFill>
                  <a:schemeClr val="accent1">
                    <a:lumMod val="75000"/>
                  </a:schemeClr>
                </a:solidFill>
                <a:effectLst>
                  <a:outerShdw blurRad="38100" dist="25400" dir="5400000" algn="ctr" rotWithShape="0">
                    <a:srgbClr val="6E747A">
                      <a:alpha val="43000"/>
                    </a:srgbClr>
                  </a:outerShdw>
                </a:effectLst>
              </a:rPr>
            </a:br>
            <a: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t>Office of Communications Update</a:t>
            </a:r>
            <a:b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br>
            <a:endPar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endParaRPr>
          </a:p>
          <a:p>
            <a:pPr algn="ctr"/>
            <a:b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br>
            <a: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t>Dr. Gwen Williams Dandridge</a:t>
            </a:r>
          </a:p>
          <a:p>
            <a:pPr algn="ctr"/>
            <a:b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br>
            <a:r>
              <a:rPr lang="en-US" sz="3600" b="1" dirty="0">
                <a:ln w="0"/>
                <a:solidFill>
                  <a:schemeClr val="accent1">
                    <a:lumMod val="75000"/>
                  </a:schemeClr>
                </a:solidFill>
                <a:effectLst>
                  <a:outerShdw blurRad="38100" dist="25400" dir="5400000" algn="ctr" rotWithShape="0">
                    <a:srgbClr val="6E747A">
                      <a:alpha val="43000"/>
                    </a:srgbClr>
                  </a:outerShdw>
                </a:effectLst>
                <a:latin typeface="Book Antiqua" panose="02040602050305030304" pitchFamily="18" charset="0"/>
              </a:rPr>
              <a:t>Assistant Vice President for Communication</a:t>
            </a:r>
            <a:r>
              <a:rPr lang="en-US" sz="3600" b="1" dirty="0">
                <a:solidFill>
                  <a:schemeClr val="accent1">
                    <a:lumMod val="75000"/>
                  </a:schemeClr>
                </a:solidFill>
                <a:latin typeface="Book Antiqua" panose="02040602050305030304" pitchFamily="18" charset="0"/>
              </a:rPr>
              <a:t> </a:t>
            </a:r>
          </a:p>
          <a:p>
            <a:pPr algn="ctr"/>
            <a:br>
              <a:rPr lang="en-US" sz="5400" b="1" dirty="0">
                <a:ln w="0"/>
                <a:solidFill>
                  <a:schemeClr val="accent1"/>
                </a:solidFill>
                <a:effectLst>
                  <a:outerShdw blurRad="38100" dist="25400" dir="5400000" algn="ctr" rotWithShape="0">
                    <a:srgbClr val="6E747A">
                      <a:alpha val="43000"/>
                    </a:srgbClr>
                  </a:outerShdw>
                </a:effectLst>
                <a:latin typeface="Book Antiqua" panose="02040602050305030304" pitchFamily="18" charset="0"/>
              </a:rPr>
            </a:br>
            <a:endParaRPr lang="en-US" sz="3600" i="1" dirty="0">
              <a:ln w="0"/>
              <a:solidFill>
                <a:schemeClr val="accent1"/>
              </a:solidFill>
              <a:effectLst>
                <a:outerShdw blurRad="38100" dist="25400" dir="5400000" algn="ctr" rotWithShape="0">
                  <a:srgbClr val="6E747A">
                    <a:alpha val="43000"/>
                  </a:srgbClr>
                </a:outerShdw>
              </a:effectLst>
              <a:latin typeface="Book Antiqua" panose="02040602050305030304" pitchFamily="18" charset="0"/>
            </a:endParaRPr>
          </a:p>
        </p:txBody>
      </p:sp>
    </p:spTree>
    <p:extLst>
      <p:ext uri="{BB962C8B-B14F-4D97-AF65-F5344CB8AC3E}">
        <p14:creationId xmlns:p14="http://schemas.microsoft.com/office/powerpoint/2010/main" val="3743387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D4D564-13C1-40DD-91BE-5B1D16FC7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72" y="4593"/>
            <a:ext cx="12186880" cy="6853407"/>
          </a:xfrm>
          <a:prstGeom prst="rect">
            <a:avLst/>
          </a:prstGeom>
        </p:spPr>
      </p:pic>
      <p:sp>
        <p:nvSpPr>
          <p:cNvPr id="12" name="Rectangle 11">
            <a:extLst>
              <a:ext uri="{FF2B5EF4-FFF2-40B4-BE49-F238E27FC236}">
                <a16:creationId xmlns:a16="http://schemas.microsoft.com/office/drawing/2014/main" id="{1D84E585-97AA-4CAF-95E6-E6D2B67FA104}"/>
              </a:ext>
            </a:extLst>
          </p:cNvPr>
          <p:cNvSpPr/>
          <p:nvPr/>
        </p:nvSpPr>
        <p:spPr>
          <a:xfrm>
            <a:off x="4622519" y="3244334"/>
            <a:ext cx="184731" cy="307777"/>
          </a:xfrm>
          <a:prstGeom prst="rect">
            <a:avLst/>
          </a:prstGeom>
        </p:spPr>
        <p:txBody>
          <a:bodyPr wrap="none">
            <a:spAutoFit/>
          </a:bodyPr>
          <a:lstStyle/>
          <a:p>
            <a:endParaRPr lang="en-US" sz="1400" dirty="0">
              <a:effectLst/>
              <a:latin typeface="Calibri" panose="020F0502020204030204" pitchFamily="34" charset="0"/>
              <a:ea typeface="Calibri" panose="020F0502020204030204" pitchFamily="34" charset="0"/>
            </a:endParaRPr>
          </a:p>
        </p:txBody>
      </p:sp>
      <p:pic>
        <p:nvPicPr>
          <p:cNvPr id="16" name="Content Placeholder 9">
            <a:hlinkClick r:id="rId4"/>
            <a:extLst>
              <a:ext uri="{FF2B5EF4-FFF2-40B4-BE49-F238E27FC236}">
                <a16:creationId xmlns:a16="http://schemas.microsoft.com/office/drawing/2014/main" id="{81613058-2B2E-4AFD-8084-0CEC4494A14E}"/>
              </a:ext>
            </a:extLst>
          </p:cNvPr>
          <p:cNvPicPr>
            <a:picLocks noGrp="1" noChangeAspect="1"/>
          </p:cNvPicPr>
          <p:nvPr>
            <p:ph idx="1"/>
          </p:nvPr>
        </p:nvPicPr>
        <p:blipFill>
          <a:blip r:embed="rId5"/>
          <a:stretch>
            <a:fillRect/>
          </a:stretch>
        </p:blipFill>
        <p:spPr>
          <a:xfrm>
            <a:off x="3164115" y="656218"/>
            <a:ext cx="6988322" cy="4641496"/>
          </a:xfrm>
        </p:spPr>
      </p:pic>
    </p:spTree>
    <p:extLst>
      <p:ext uri="{BB962C8B-B14F-4D97-AF65-F5344CB8AC3E}">
        <p14:creationId xmlns:p14="http://schemas.microsoft.com/office/powerpoint/2010/main" val="97281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D4D564-13C1-40DD-91BE-5B1D16FC7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72" y="4593"/>
            <a:ext cx="12186880" cy="6853407"/>
          </a:xfrm>
          <a:prstGeom prst="rect">
            <a:avLst/>
          </a:prstGeom>
        </p:spPr>
      </p:pic>
      <p:sp>
        <p:nvSpPr>
          <p:cNvPr id="12" name="Rectangle 11">
            <a:extLst>
              <a:ext uri="{FF2B5EF4-FFF2-40B4-BE49-F238E27FC236}">
                <a16:creationId xmlns:a16="http://schemas.microsoft.com/office/drawing/2014/main" id="{1D84E585-97AA-4CAF-95E6-E6D2B67FA104}"/>
              </a:ext>
            </a:extLst>
          </p:cNvPr>
          <p:cNvSpPr/>
          <p:nvPr/>
        </p:nvSpPr>
        <p:spPr>
          <a:xfrm>
            <a:off x="4622519" y="3244334"/>
            <a:ext cx="184731" cy="307777"/>
          </a:xfrm>
          <a:prstGeom prst="rect">
            <a:avLst/>
          </a:prstGeom>
        </p:spPr>
        <p:txBody>
          <a:bodyPr wrap="none">
            <a:spAutoFit/>
          </a:bodyPr>
          <a:lstStyle/>
          <a:p>
            <a:endParaRPr lang="en-US" sz="1400" dirty="0">
              <a:effectLst/>
              <a:latin typeface="Calibri" panose="020F0502020204030204" pitchFamily="34" charset="0"/>
              <a:ea typeface="Calibri" panose="020F0502020204030204" pitchFamily="34" charset="0"/>
            </a:endParaRPr>
          </a:p>
        </p:txBody>
      </p:sp>
      <p:pic>
        <p:nvPicPr>
          <p:cNvPr id="2" name="Content Placeholder 1">
            <a:extLst>
              <a:ext uri="{FF2B5EF4-FFF2-40B4-BE49-F238E27FC236}">
                <a16:creationId xmlns:a16="http://schemas.microsoft.com/office/drawing/2014/main" id="{B05DD527-374E-4008-9B4F-B5A2034C39E6}"/>
              </a:ext>
            </a:extLst>
          </p:cNvPr>
          <p:cNvPicPr>
            <a:picLocks noGrp="1" noChangeAspect="1"/>
          </p:cNvPicPr>
          <p:nvPr>
            <p:ph idx="1"/>
          </p:nvPr>
        </p:nvPicPr>
        <p:blipFill>
          <a:blip r:embed="rId4"/>
          <a:stretch>
            <a:fillRect/>
          </a:stretch>
        </p:blipFill>
        <p:spPr>
          <a:xfrm>
            <a:off x="1967885" y="1598542"/>
            <a:ext cx="9402017" cy="3660916"/>
          </a:xfrm>
          <a:prstGeom prst="rect">
            <a:avLst/>
          </a:prstGeom>
        </p:spPr>
      </p:pic>
      <p:sp>
        <p:nvSpPr>
          <p:cNvPr id="7" name="Rectangle 6">
            <a:extLst>
              <a:ext uri="{FF2B5EF4-FFF2-40B4-BE49-F238E27FC236}">
                <a16:creationId xmlns:a16="http://schemas.microsoft.com/office/drawing/2014/main" id="{0308CAC2-E107-4DA2-9BC0-651F653728CA}"/>
              </a:ext>
            </a:extLst>
          </p:cNvPr>
          <p:cNvSpPr/>
          <p:nvPr/>
        </p:nvSpPr>
        <p:spPr>
          <a:xfrm>
            <a:off x="1287878" y="581052"/>
            <a:ext cx="10365868" cy="769441"/>
          </a:xfrm>
          <a:prstGeom prst="rect">
            <a:avLst/>
          </a:prstGeom>
          <a:noFill/>
        </p:spPr>
        <p:txBody>
          <a:bodyPr wrap="square" lIns="91440" tIns="45720" rIns="91440" bIns="45720">
            <a:spAutoFit/>
          </a:bodyPr>
          <a:lstStyle/>
          <a:p>
            <a:pPr algn="ctr"/>
            <a:r>
              <a:rPr lang="en-US" sz="4400" b="1" dirty="0">
                <a:ln w="0"/>
                <a:solidFill>
                  <a:schemeClr val="accent5">
                    <a:lumMod val="50000"/>
                  </a:schemeClr>
                </a:solidFill>
                <a:effectLst>
                  <a:outerShdw blurRad="38100" dist="25400" dir="5400000" algn="ctr" rotWithShape="0">
                    <a:srgbClr val="6E747A">
                      <a:alpha val="43000"/>
                    </a:srgbClr>
                  </a:outerShdw>
                </a:effectLst>
                <a:latin typeface="Book Antiqua" panose="02040602050305030304" pitchFamily="18" charset="0"/>
              </a:rPr>
              <a:t>Gala Sponsorship Levels</a:t>
            </a:r>
            <a:endParaRPr lang="en-US" sz="4400" b="1" cap="none" spc="0" dirty="0">
              <a:ln w="0"/>
              <a:solidFill>
                <a:schemeClr val="accent5">
                  <a:lumMod val="50000"/>
                </a:schemeClr>
              </a:solidFill>
              <a:effectLst>
                <a:outerShdw blurRad="38100" dist="25400" dir="5400000" algn="ctr" rotWithShape="0">
                  <a:srgbClr val="6E747A">
                    <a:alpha val="43000"/>
                  </a:srgbClr>
                </a:outerShdw>
              </a:effectLst>
              <a:latin typeface="Book Antiqua" panose="02040602050305030304" pitchFamily="18" charset="0"/>
            </a:endParaRPr>
          </a:p>
        </p:txBody>
      </p:sp>
    </p:spTree>
    <p:extLst>
      <p:ext uri="{BB962C8B-B14F-4D97-AF65-F5344CB8AC3E}">
        <p14:creationId xmlns:p14="http://schemas.microsoft.com/office/powerpoint/2010/main" val="355174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D4D564-13C1-40DD-91BE-5B1D16FC7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 y="4593"/>
            <a:ext cx="12186880" cy="6853407"/>
          </a:xfrm>
          <a:prstGeom prst="rect">
            <a:avLst/>
          </a:prstGeom>
        </p:spPr>
      </p:pic>
      <p:sp>
        <p:nvSpPr>
          <p:cNvPr id="12" name="Rectangle 11">
            <a:extLst>
              <a:ext uri="{FF2B5EF4-FFF2-40B4-BE49-F238E27FC236}">
                <a16:creationId xmlns:a16="http://schemas.microsoft.com/office/drawing/2014/main" id="{1D84E585-97AA-4CAF-95E6-E6D2B67FA104}"/>
              </a:ext>
            </a:extLst>
          </p:cNvPr>
          <p:cNvSpPr/>
          <p:nvPr/>
        </p:nvSpPr>
        <p:spPr>
          <a:xfrm>
            <a:off x="4622519" y="3244334"/>
            <a:ext cx="184731" cy="307777"/>
          </a:xfrm>
          <a:prstGeom prst="rect">
            <a:avLst/>
          </a:prstGeom>
        </p:spPr>
        <p:txBody>
          <a:bodyPr wrap="none">
            <a:spAutoFit/>
          </a:bodyPr>
          <a:lstStyle/>
          <a:p>
            <a:endParaRPr lang="en-US" sz="1400" dirty="0">
              <a:effectLst/>
              <a:latin typeface="Calibri" panose="020F0502020204030204" pitchFamily="34" charset="0"/>
              <a:ea typeface="Calibri" panose="020F0502020204030204" pitchFamily="34" charset="0"/>
            </a:endParaRPr>
          </a:p>
        </p:txBody>
      </p:sp>
      <p:pic>
        <p:nvPicPr>
          <p:cNvPr id="4" name="Picture 3">
            <a:hlinkClick r:id="rId4"/>
            <a:extLst>
              <a:ext uri="{FF2B5EF4-FFF2-40B4-BE49-F238E27FC236}">
                <a16:creationId xmlns:a16="http://schemas.microsoft.com/office/drawing/2014/main" id="{55243F23-7EC5-4C00-A192-95EBB98544FC}"/>
              </a:ext>
            </a:extLst>
          </p:cNvPr>
          <p:cNvPicPr>
            <a:picLocks noChangeAspect="1"/>
          </p:cNvPicPr>
          <p:nvPr/>
        </p:nvPicPr>
        <p:blipFill>
          <a:blip r:embed="rId5"/>
          <a:stretch>
            <a:fillRect/>
          </a:stretch>
        </p:blipFill>
        <p:spPr>
          <a:xfrm>
            <a:off x="1678430" y="238510"/>
            <a:ext cx="4088081" cy="5290457"/>
          </a:xfrm>
          <a:prstGeom prst="rect">
            <a:avLst/>
          </a:prstGeom>
        </p:spPr>
      </p:pic>
      <p:sp>
        <p:nvSpPr>
          <p:cNvPr id="9" name="Title 1">
            <a:extLst>
              <a:ext uri="{FF2B5EF4-FFF2-40B4-BE49-F238E27FC236}">
                <a16:creationId xmlns:a16="http://schemas.microsoft.com/office/drawing/2014/main" id="{8EA01D1C-D462-4ABF-9991-63FE2FDDD37C}"/>
              </a:ext>
            </a:extLst>
          </p:cNvPr>
          <p:cNvSpPr>
            <a:spLocks noGrp="1"/>
          </p:cNvSpPr>
          <p:nvPr>
            <p:ph type="body" sz="half" idx="2"/>
          </p:nvPr>
        </p:nvSpPr>
        <p:spPr>
          <a:xfrm>
            <a:off x="6297882" y="829967"/>
            <a:ext cx="4683773" cy="3811588"/>
          </a:xfrm>
        </p:spPr>
        <p:txBody>
          <a:bodyPr>
            <a:noAutofit/>
          </a:bodyPr>
          <a:lstStyle/>
          <a:p>
            <a:r>
              <a:rPr lang="en-US" sz="2400" dirty="0">
                <a:solidFill>
                  <a:srgbClr val="003366"/>
                </a:solidFill>
              </a:rPr>
              <a:t>Centered around ROI:</a:t>
            </a:r>
          </a:p>
          <a:p>
            <a:pPr marL="342900" indent="-342900">
              <a:buFont typeface="Arial" panose="020B0604020202020204" pitchFamily="34" charset="0"/>
              <a:buChar char="•"/>
            </a:pPr>
            <a:r>
              <a:rPr sz="2400" dirty="0">
                <a:solidFill>
                  <a:srgbClr val="003366"/>
                </a:solidFill>
              </a:rPr>
              <a:t>Carnegie R2 Research Designation (2025)</a:t>
            </a:r>
          </a:p>
          <a:p>
            <a:pPr marL="342900" indent="-342900">
              <a:buFont typeface="Arial" panose="020B0604020202020204" pitchFamily="34" charset="0"/>
              <a:buChar char="•"/>
            </a:pPr>
            <a:r>
              <a:rPr sz="2400" dirty="0">
                <a:solidFill>
                  <a:srgbClr val="003366"/>
                </a:solidFill>
              </a:rPr>
              <a:t>Fulbright HBCU Institutional Leader (2024)</a:t>
            </a:r>
          </a:p>
          <a:p>
            <a:pPr marL="342900" indent="-342900">
              <a:buFont typeface="Arial" panose="020B0604020202020204" pitchFamily="34" charset="0"/>
              <a:buChar char="•"/>
            </a:pPr>
            <a:r>
              <a:rPr sz="2400" dirty="0">
                <a:solidFill>
                  <a:srgbClr val="003366"/>
                </a:solidFill>
              </a:rPr>
              <a:t>AI Workforce Development Grant (SCHEV, 2024)</a:t>
            </a:r>
          </a:p>
          <a:p>
            <a:pPr marL="342900" indent="-342900">
              <a:buFont typeface="Arial" panose="020B0604020202020204" pitchFamily="34" charset="0"/>
              <a:buChar char="•"/>
            </a:pPr>
            <a:r>
              <a:rPr sz="2400" dirty="0">
                <a:solidFill>
                  <a:srgbClr val="003366"/>
                </a:solidFill>
              </a:rPr>
              <a:t>Student Success: Engineering win, NASA </a:t>
            </a:r>
            <a:r>
              <a:rPr sz="2400" dirty="0" err="1">
                <a:solidFill>
                  <a:srgbClr val="003366"/>
                </a:solidFill>
              </a:rPr>
              <a:t>Lunabotics</a:t>
            </a:r>
            <a:endParaRPr sz="2400" dirty="0">
              <a:solidFill>
                <a:srgbClr val="003366"/>
              </a:solidFill>
            </a:endParaRPr>
          </a:p>
          <a:p>
            <a:pPr marL="342900" indent="-342900">
              <a:buFont typeface="Arial" panose="020B0604020202020204" pitchFamily="34" charset="0"/>
              <a:buChar char="•"/>
            </a:pPr>
            <a:r>
              <a:rPr sz="2400" dirty="0">
                <a:solidFill>
                  <a:srgbClr val="003366"/>
                </a:solidFill>
              </a:rPr>
              <a:t>Campus Enhancements: </a:t>
            </a:r>
            <a:r>
              <a:rPr sz="2400" dirty="0" err="1">
                <a:solidFill>
                  <a:srgbClr val="003366"/>
                </a:solidFill>
              </a:rPr>
              <a:t>Azurest</a:t>
            </a:r>
            <a:r>
              <a:rPr sz="2400" dirty="0">
                <a:solidFill>
                  <a:srgbClr val="003366"/>
                </a:solidFill>
              </a:rPr>
              <a:t> South, PGA Golf Simulator</a:t>
            </a:r>
          </a:p>
        </p:txBody>
      </p:sp>
    </p:spTree>
    <p:extLst>
      <p:ext uri="{BB962C8B-B14F-4D97-AF65-F5344CB8AC3E}">
        <p14:creationId xmlns:p14="http://schemas.microsoft.com/office/powerpoint/2010/main" val="80153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66D153-5EB1-8044-D3A7-EE55B40DC6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C98720D-F52B-4DFB-B768-8ED60EB6D7DD}"/>
              </a:ext>
            </a:extLst>
          </p:cNvPr>
          <p:cNvSpPr txBox="1"/>
          <p:nvPr/>
        </p:nvSpPr>
        <p:spPr>
          <a:xfrm>
            <a:off x="3394669" y="4127711"/>
            <a:ext cx="1329069" cy="369332"/>
          </a:xfrm>
          <a:prstGeom prst="rect">
            <a:avLst/>
          </a:prstGeom>
          <a:solidFill>
            <a:schemeClr val="bg1"/>
          </a:solidFill>
          <a:ln>
            <a:noFill/>
          </a:ln>
        </p:spPr>
        <p:txBody>
          <a:bodyPr wrap="square" rtlCol="0">
            <a:spAutoFit/>
          </a:bodyPr>
          <a:lstStyle/>
          <a:p>
            <a:r>
              <a:rPr lang="en-US" b="1" i="1" dirty="0">
                <a:solidFill>
                  <a:schemeClr val="accent2"/>
                </a:solidFill>
              </a:rPr>
              <a:t>solicited</a:t>
            </a:r>
            <a:endParaRPr lang="en-US" i="1" dirty="0">
              <a:solidFill>
                <a:schemeClr val="accent2"/>
              </a:solidFill>
            </a:endParaRPr>
          </a:p>
        </p:txBody>
      </p:sp>
    </p:spTree>
    <p:extLst>
      <p:ext uri="{BB962C8B-B14F-4D97-AF65-F5344CB8AC3E}">
        <p14:creationId xmlns:p14="http://schemas.microsoft.com/office/powerpoint/2010/main" val="1255696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365" y="417007"/>
            <a:ext cx="4512635" cy="1600200"/>
          </a:xfrm>
        </p:spPr>
        <p:txBody>
          <a:bodyPr/>
          <a:lstStyle/>
          <a:p>
            <a:r>
              <a:rPr sz="3200" b="1" dirty="0">
                <a:solidFill>
                  <a:srgbClr val="FF6600"/>
                </a:solidFill>
              </a:rPr>
              <a:t>Closing &amp; </a:t>
            </a:r>
            <a:r>
              <a:rPr lang="en-US" sz="3200" b="1" dirty="0">
                <a:solidFill>
                  <a:srgbClr val="FF6600"/>
                </a:solidFill>
              </a:rPr>
              <a:t>Greater </a:t>
            </a:r>
            <a:r>
              <a:rPr sz="3200" b="1" dirty="0">
                <a:solidFill>
                  <a:srgbClr val="FF6600"/>
                </a:solidFill>
              </a:rPr>
              <a:t>Board Engagement</a:t>
            </a:r>
          </a:p>
        </p:txBody>
      </p:sp>
      <p:pic>
        <p:nvPicPr>
          <p:cNvPr id="10" name="Content Placeholder 9">
            <a:extLst>
              <a:ext uri="{FF2B5EF4-FFF2-40B4-BE49-F238E27FC236}">
                <a16:creationId xmlns:a16="http://schemas.microsoft.com/office/drawing/2014/main" id="{9A029322-E3E0-4C29-A4A2-FC0695F2AB26}"/>
              </a:ext>
            </a:extLst>
          </p:cNvPr>
          <p:cNvPicPr>
            <a:picLocks noGrp="1" noChangeAspect="1"/>
          </p:cNvPicPr>
          <p:nvPr>
            <p:ph idx="1"/>
          </p:nvPr>
        </p:nvPicPr>
        <p:blipFill>
          <a:blip r:embed="rId2"/>
          <a:stretch>
            <a:fillRect/>
          </a:stretch>
        </p:blipFill>
        <p:spPr>
          <a:xfrm>
            <a:off x="5875862" y="2193220"/>
            <a:ext cx="4953837" cy="2774149"/>
          </a:xfrm>
        </p:spPr>
      </p:pic>
      <p:sp>
        <p:nvSpPr>
          <p:cNvPr id="4" name="Title 1">
            <a:extLst>
              <a:ext uri="{FF2B5EF4-FFF2-40B4-BE49-F238E27FC236}">
                <a16:creationId xmlns:a16="http://schemas.microsoft.com/office/drawing/2014/main" id="{D90C2FA5-45D4-44F6-ACFB-BF6071877FBB}"/>
              </a:ext>
            </a:extLst>
          </p:cNvPr>
          <p:cNvSpPr>
            <a:spLocks noGrp="1"/>
          </p:cNvSpPr>
          <p:nvPr>
            <p:ph type="body" sz="half" idx="2"/>
          </p:nvPr>
        </p:nvSpPr>
        <p:spPr>
          <a:xfrm>
            <a:off x="1583365" y="2297810"/>
            <a:ext cx="3932237" cy="3811588"/>
          </a:xfrm>
        </p:spPr>
        <p:txBody>
          <a:bodyPr>
            <a:normAutofit/>
          </a:bodyPr>
          <a:lstStyle/>
          <a:p>
            <a:r>
              <a:rPr lang="en-US" sz="2000" dirty="0">
                <a:solidFill>
                  <a:srgbClr val="003366"/>
                </a:solidFill>
              </a:rPr>
              <a:t>Shape VSU’s AI-driven philanthropic future</a:t>
            </a:r>
          </a:p>
          <a:p>
            <a:r>
              <a:rPr sz="2000" dirty="0">
                <a:solidFill>
                  <a:srgbClr val="003366"/>
                </a:solidFill>
              </a:rPr>
              <a:t>Board’s role: ambassadors and connectors</a:t>
            </a:r>
          </a:p>
          <a:p>
            <a:r>
              <a:rPr sz="2000" dirty="0">
                <a:solidFill>
                  <a:srgbClr val="003366"/>
                </a:solidFill>
              </a:rPr>
              <a:t>Message: Greater Happens Here — Together</a:t>
            </a:r>
          </a:p>
        </p:txBody>
      </p:sp>
      <p:pic>
        <p:nvPicPr>
          <p:cNvPr id="11" name="Picture 10">
            <a:extLst>
              <a:ext uri="{FF2B5EF4-FFF2-40B4-BE49-F238E27FC236}">
                <a16:creationId xmlns:a16="http://schemas.microsoft.com/office/drawing/2014/main" id="{4D29BD54-2DEA-4784-9A21-D05925800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 y="0"/>
            <a:ext cx="12186880" cy="685340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0458B1D-10F1-C00E-93D7-E8194FC33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020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00B46B18-849F-436A-B478-931799727EF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99" name="think-cell Slide" r:id="rId48" imgW="473" imgH="476" progId="TCLayout.ActiveDocument.1">
                  <p:embed/>
                </p:oleObj>
              </mc:Choice>
              <mc:Fallback>
                <p:oleObj name="think-cell Slide" r:id="rId48" imgW="473" imgH="476" progId="TCLayout.ActiveDocument.1">
                  <p:embed/>
                  <p:pic>
                    <p:nvPicPr>
                      <p:cNvPr id="6" name="Object 2" hidden="1">
                        <a:extLst>
                          <a:ext uri="{FF2B5EF4-FFF2-40B4-BE49-F238E27FC236}">
                            <a16:creationId xmlns:a16="http://schemas.microsoft.com/office/drawing/2014/main" id="{00B46B18-849F-436A-B478-931799727EFF}"/>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A0B4DE93-6717-50A6-DD52-2027856373C1}"/>
              </a:ext>
            </a:extLst>
          </p:cNvPr>
          <p:cNvPicPr>
            <a:picLocks noChangeAspect="1"/>
          </p:cNvPicPr>
          <p:nvPr/>
        </p:nvPicPr>
        <p:blipFill>
          <a:blip r:embed="rId50">
            <a:extLst>
              <a:ext uri="{BEBA8EAE-BF5A-486C-A8C5-ECC9F3942E4B}">
                <a14:imgProps xmlns:a14="http://schemas.microsoft.com/office/drawing/2010/main">
                  <a14:imgLayer r:embed="rId51">
                    <a14:imgEffect>
                      <a14:sharpenSoften amount="25000"/>
                    </a14:imgEffect>
                  </a14:imgLayer>
                </a14:imgProps>
              </a:ext>
            </a:extLst>
          </a:blip>
          <a:stretch>
            <a:fillRect/>
          </a:stretch>
        </p:blipFill>
        <p:spPr>
          <a:xfrm>
            <a:off x="5091050" y="1659929"/>
            <a:ext cx="1390650" cy="590550"/>
          </a:xfrm>
          <a:prstGeom prst="rect">
            <a:avLst/>
          </a:prstGeom>
        </p:spPr>
      </p:pic>
      <p:sp>
        <p:nvSpPr>
          <p:cNvPr id="3" name="2. Slide Title">
            <a:extLst>
              <a:ext uri="{FF2B5EF4-FFF2-40B4-BE49-F238E27FC236}">
                <a16:creationId xmlns:a16="http://schemas.microsoft.com/office/drawing/2014/main" id="{54745053-95C6-4078-BB9E-C42F869D8F59}"/>
              </a:ext>
            </a:extLst>
          </p:cNvPr>
          <p:cNvSpPr>
            <a:spLocks noGrp="1"/>
          </p:cNvSpPr>
          <p:nvPr>
            <p:ph type="title"/>
            <p:custDataLst>
              <p:tags r:id="rId3"/>
            </p:custDataLst>
          </p:nvPr>
        </p:nvSpPr>
        <p:spPr>
          <a:xfrm>
            <a:off x="563397" y="323969"/>
            <a:ext cx="11082528" cy="535531"/>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3200" b="1" dirty="0">
                <a:solidFill>
                  <a:schemeClr val="accent2"/>
                </a:solidFill>
                <a:latin typeface="Book Antiqua" panose="02040602050305030304" pitchFamily="18" charset="0"/>
              </a:rPr>
              <a:t>VSU is following a variety of campaign models </a:t>
            </a:r>
            <a:endParaRPr lang="en-NZ" sz="3200" b="1" dirty="0">
              <a:solidFill>
                <a:schemeClr val="accent2"/>
              </a:solidFill>
              <a:latin typeface="Book Antiqua" panose="02040602050305030304" pitchFamily="18" charset="0"/>
            </a:endParaRPr>
          </a:p>
        </p:txBody>
      </p:sp>
      <p:sp>
        <p:nvSpPr>
          <p:cNvPr id="112" name="TextBox 111">
            <a:extLst>
              <a:ext uri="{FF2B5EF4-FFF2-40B4-BE49-F238E27FC236}">
                <a16:creationId xmlns:a16="http://schemas.microsoft.com/office/drawing/2014/main" id="{13580DB6-8477-4E68-8046-63098B55D263}"/>
              </a:ext>
            </a:extLst>
          </p:cNvPr>
          <p:cNvSpPr txBox="1">
            <a:spLocks/>
          </p:cNvSpPr>
          <p:nvPr>
            <p:custDataLst>
              <p:tags r:id="rId4"/>
            </p:custDataLst>
          </p:nvPr>
        </p:nvSpPr>
        <p:spPr>
          <a:xfrm>
            <a:off x="554737" y="1067874"/>
            <a:ext cx="13788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b="1" dirty="0"/>
              <a:t>Category </a:t>
            </a:r>
          </a:p>
        </p:txBody>
      </p:sp>
      <p:sp>
        <p:nvSpPr>
          <p:cNvPr id="113" name="TextBox 112">
            <a:extLst>
              <a:ext uri="{FF2B5EF4-FFF2-40B4-BE49-F238E27FC236}">
                <a16:creationId xmlns:a16="http://schemas.microsoft.com/office/drawing/2014/main" id="{ACE12F18-8A6B-4FF4-8098-23A09E2DCD7C}"/>
              </a:ext>
            </a:extLst>
          </p:cNvPr>
          <p:cNvSpPr txBox="1">
            <a:spLocks/>
          </p:cNvSpPr>
          <p:nvPr>
            <p:custDataLst>
              <p:tags r:id="rId5"/>
            </p:custDataLst>
          </p:nvPr>
        </p:nvSpPr>
        <p:spPr>
          <a:xfrm>
            <a:off x="554737" y="2002849"/>
            <a:ext cx="13788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b="1" dirty="0"/>
              <a:t>University Name</a:t>
            </a:r>
          </a:p>
        </p:txBody>
      </p:sp>
      <p:sp>
        <p:nvSpPr>
          <p:cNvPr id="8" name="TextBox 7">
            <a:extLst>
              <a:ext uri="{FF2B5EF4-FFF2-40B4-BE49-F238E27FC236}">
                <a16:creationId xmlns:a16="http://schemas.microsoft.com/office/drawing/2014/main" id="{8CFA8717-1724-4213-8C9D-DF128B8AAD6A}"/>
              </a:ext>
            </a:extLst>
          </p:cNvPr>
          <p:cNvSpPr txBox="1">
            <a:spLocks/>
          </p:cNvSpPr>
          <p:nvPr>
            <p:custDataLst>
              <p:tags r:id="rId6"/>
            </p:custDataLst>
          </p:nvPr>
        </p:nvSpPr>
        <p:spPr>
          <a:xfrm>
            <a:off x="4578807" y="2159995"/>
            <a:ext cx="19866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b="1" dirty="0"/>
              <a:t>Bowie State</a:t>
            </a:r>
          </a:p>
        </p:txBody>
      </p:sp>
      <p:sp>
        <p:nvSpPr>
          <p:cNvPr id="136" name="TextBox 135">
            <a:extLst>
              <a:ext uri="{FF2B5EF4-FFF2-40B4-BE49-F238E27FC236}">
                <a16:creationId xmlns:a16="http://schemas.microsoft.com/office/drawing/2014/main" id="{975AA358-3114-4277-AA3F-9D3E19BEB311}"/>
              </a:ext>
            </a:extLst>
          </p:cNvPr>
          <p:cNvSpPr txBox="1">
            <a:spLocks/>
          </p:cNvSpPr>
          <p:nvPr>
            <p:custDataLst>
              <p:tags r:id="rId7"/>
            </p:custDataLst>
          </p:nvPr>
        </p:nvSpPr>
        <p:spPr>
          <a:xfrm>
            <a:off x="9334500" y="2159995"/>
            <a:ext cx="2294103"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b="1" dirty="0"/>
              <a:t>Xavier University </a:t>
            </a:r>
          </a:p>
        </p:txBody>
      </p:sp>
      <p:sp>
        <p:nvSpPr>
          <p:cNvPr id="114" name="TextBox 113">
            <a:extLst>
              <a:ext uri="{FF2B5EF4-FFF2-40B4-BE49-F238E27FC236}">
                <a16:creationId xmlns:a16="http://schemas.microsoft.com/office/drawing/2014/main" id="{BD261C0F-8679-4E38-8328-297007C78337}"/>
              </a:ext>
            </a:extLst>
          </p:cNvPr>
          <p:cNvSpPr txBox="1">
            <a:spLocks/>
          </p:cNvSpPr>
          <p:nvPr>
            <p:custDataLst>
              <p:tags r:id="rId8"/>
            </p:custDataLst>
          </p:nvPr>
        </p:nvSpPr>
        <p:spPr>
          <a:xfrm>
            <a:off x="554737" y="3116644"/>
            <a:ext cx="13788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b="1" dirty="0"/>
              <a:t>Priorities</a:t>
            </a:r>
          </a:p>
        </p:txBody>
      </p:sp>
      <p:sp>
        <p:nvSpPr>
          <p:cNvPr id="12" name="TextBox 11">
            <a:extLst>
              <a:ext uri="{FF2B5EF4-FFF2-40B4-BE49-F238E27FC236}">
                <a16:creationId xmlns:a16="http://schemas.microsoft.com/office/drawing/2014/main" id="{8C37C771-11EB-430F-838A-4FB88810D367}"/>
              </a:ext>
            </a:extLst>
          </p:cNvPr>
          <p:cNvSpPr txBox="1">
            <a:spLocks/>
          </p:cNvSpPr>
          <p:nvPr>
            <p:custDataLst>
              <p:tags r:id="rId9"/>
            </p:custDataLst>
          </p:nvPr>
        </p:nvSpPr>
        <p:spPr>
          <a:xfrm>
            <a:off x="4587552" y="3086164"/>
            <a:ext cx="2633408" cy="1200329"/>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pPr>
            <a:r>
              <a:rPr lang="en-US" sz="1300" dirty="0"/>
              <a:t>- Entrepreneurial Ecosystem</a:t>
            </a:r>
          </a:p>
          <a:p>
            <a:pPr>
              <a:spcBef>
                <a:spcPts val="0"/>
              </a:spcBef>
              <a:spcAft>
                <a:spcPts val="0"/>
              </a:spcAft>
            </a:pPr>
            <a:r>
              <a:rPr lang="en-US" sz="1300" dirty="0"/>
              <a:t>- Health Care Workforce</a:t>
            </a:r>
          </a:p>
          <a:p>
            <a:pPr>
              <a:spcBef>
                <a:spcPts val="0"/>
              </a:spcBef>
              <a:spcAft>
                <a:spcPts val="0"/>
              </a:spcAft>
            </a:pPr>
            <a:r>
              <a:rPr lang="en-US" sz="1300" dirty="0"/>
              <a:t>- Elevating the Arts</a:t>
            </a:r>
          </a:p>
          <a:p>
            <a:pPr>
              <a:spcBef>
                <a:spcPts val="0"/>
              </a:spcBef>
              <a:spcAft>
                <a:spcPts val="0"/>
              </a:spcAft>
            </a:pPr>
            <a:r>
              <a:rPr lang="en-US" sz="1300" dirty="0"/>
              <a:t>- Athletics Programs</a:t>
            </a:r>
          </a:p>
          <a:p>
            <a:pPr>
              <a:spcBef>
                <a:spcPts val="0"/>
              </a:spcBef>
              <a:spcAft>
                <a:spcPts val="0"/>
              </a:spcAft>
            </a:pPr>
            <a:r>
              <a:rPr lang="en-US" sz="1300" dirty="0"/>
              <a:t>- Advancing Social Justice</a:t>
            </a:r>
          </a:p>
          <a:p>
            <a:pPr>
              <a:spcBef>
                <a:spcPts val="0"/>
              </a:spcBef>
              <a:spcAft>
                <a:spcPts val="0"/>
              </a:spcAft>
            </a:pPr>
            <a:r>
              <a:rPr lang="en-US" sz="1300" dirty="0"/>
              <a:t>- Enabling Student Success</a:t>
            </a:r>
          </a:p>
        </p:txBody>
      </p:sp>
      <p:sp>
        <p:nvSpPr>
          <p:cNvPr id="137" name="TextBox 136">
            <a:extLst>
              <a:ext uri="{FF2B5EF4-FFF2-40B4-BE49-F238E27FC236}">
                <a16:creationId xmlns:a16="http://schemas.microsoft.com/office/drawing/2014/main" id="{D1030566-86DD-4104-B737-B1BBFB9D9ADB}"/>
              </a:ext>
            </a:extLst>
          </p:cNvPr>
          <p:cNvSpPr txBox="1">
            <a:spLocks/>
          </p:cNvSpPr>
          <p:nvPr>
            <p:custDataLst>
              <p:tags r:id="rId10"/>
            </p:custDataLst>
          </p:nvPr>
        </p:nvSpPr>
        <p:spPr>
          <a:xfrm>
            <a:off x="9334499" y="3086164"/>
            <a:ext cx="2294103" cy="1200329"/>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Affordability and Access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a:solidFill>
                  <a:srgbClr val="000000"/>
                </a:solidFill>
                <a:latin typeface="Calibri Light"/>
                <a:cs typeface="+mn-cs"/>
              </a:rPr>
              <a:t>Student Well-Being and Success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Matching Our Campus Potential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a:solidFill>
                  <a:srgbClr val="000000"/>
                </a:solidFill>
                <a:latin typeface="Calibri Light"/>
                <a:cs typeface="+mn-cs"/>
              </a:rPr>
              <a:t>Recruiting and Retaining Exceptional Faculty and Expanding Programs</a:t>
            </a:r>
            <a:endParaRPr kumimoji="0" lang="en-US" sz="13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15" name="TextBox 114">
            <a:extLst>
              <a:ext uri="{FF2B5EF4-FFF2-40B4-BE49-F238E27FC236}">
                <a16:creationId xmlns:a16="http://schemas.microsoft.com/office/drawing/2014/main" id="{CAEA2B17-32B7-463C-B1B0-4378455BE093}"/>
              </a:ext>
            </a:extLst>
          </p:cNvPr>
          <p:cNvSpPr txBox="1">
            <a:spLocks/>
          </p:cNvSpPr>
          <p:nvPr>
            <p:custDataLst>
              <p:tags r:id="rId11"/>
            </p:custDataLst>
          </p:nvPr>
        </p:nvSpPr>
        <p:spPr>
          <a:xfrm>
            <a:off x="554737" y="2521073"/>
            <a:ext cx="13788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b="1" dirty="0"/>
              <a:t>Campaign Name</a:t>
            </a:r>
          </a:p>
        </p:txBody>
      </p:sp>
      <p:sp>
        <p:nvSpPr>
          <p:cNvPr id="132" name="TextBox 131">
            <a:extLst>
              <a:ext uri="{FF2B5EF4-FFF2-40B4-BE49-F238E27FC236}">
                <a16:creationId xmlns:a16="http://schemas.microsoft.com/office/drawing/2014/main" id="{2DC582AE-F72F-4FA5-9B0D-C8002C253E53}"/>
              </a:ext>
            </a:extLst>
          </p:cNvPr>
          <p:cNvSpPr txBox="1">
            <a:spLocks/>
          </p:cNvSpPr>
          <p:nvPr>
            <p:custDataLst>
              <p:tags r:id="rId12"/>
            </p:custDataLst>
          </p:nvPr>
        </p:nvSpPr>
        <p:spPr>
          <a:xfrm>
            <a:off x="4578807" y="2521073"/>
            <a:ext cx="1986638" cy="430887"/>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BR" dirty="0"/>
              <a:t>BSU BOLD: The Campaign for Excellence</a:t>
            </a:r>
          </a:p>
        </p:txBody>
      </p:sp>
      <p:sp>
        <p:nvSpPr>
          <p:cNvPr id="131" name="TextBox 130">
            <a:extLst>
              <a:ext uri="{FF2B5EF4-FFF2-40B4-BE49-F238E27FC236}">
                <a16:creationId xmlns:a16="http://schemas.microsoft.com/office/drawing/2014/main" id="{782EA970-0C4B-4DBE-BFBC-42A16B3CD958}"/>
              </a:ext>
            </a:extLst>
          </p:cNvPr>
          <p:cNvSpPr txBox="1">
            <a:spLocks/>
          </p:cNvSpPr>
          <p:nvPr>
            <p:custDataLst>
              <p:tags r:id="rId13"/>
            </p:custDataLst>
          </p:nvPr>
        </p:nvSpPr>
        <p:spPr>
          <a:xfrm>
            <a:off x="2200578" y="2568560"/>
            <a:ext cx="1986638" cy="430887"/>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dirty="0"/>
              <a:t>Lifting Lives, Leading the Way</a:t>
            </a:r>
          </a:p>
        </p:txBody>
      </p:sp>
      <p:sp>
        <p:nvSpPr>
          <p:cNvPr id="133" name="TextBox 132">
            <a:extLst>
              <a:ext uri="{FF2B5EF4-FFF2-40B4-BE49-F238E27FC236}">
                <a16:creationId xmlns:a16="http://schemas.microsoft.com/office/drawing/2014/main" id="{8DE757FB-DA1B-4747-9E8E-09CA12496029}"/>
              </a:ext>
            </a:extLst>
          </p:cNvPr>
          <p:cNvSpPr txBox="1">
            <a:spLocks/>
          </p:cNvSpPr>
          <p:nvPr>
            <p:custDataLst>
              <p:tags r:id="rId14"/>
            </p:custDataLst>
          </p:nvPr>
        </p:nvSpPr>
        <p:spPr>
          <a:xfrm>
            <a:off x="6956654" y="2521073"/>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Power of Do Campaign </a:t>
            </a:r>
            <a:endParaRPr lang="en-NZ" dirty="0"/>
          </a:p>
        </p:txBody>
      </p:sp>
      <p:sp>
        <p:nvSpPr>
          <p:cNvPr id="142" name="TextBox 141">
            <a:extLst>
              <a:ext uri="{FF2B5EF4-FFF2-40B4-BE49-F238E27FC236}">
                <a16:creationId xmlns:a16="http://schemas.microsoft.com/office/drawing/2014/main" id="{147006FD-0CBB-4581-B21D-90AFFCC2F279}"/>
              </a:ext>
            </a:extLst>
          </p:cNvPr>
          <p:cNvSpPr txBox="1">
            <a:spLocks/>
          </p:cNvSpPr>
          <p:nvPr>
            <p:custDataLst>
              <p:tags r:id="rId15"/>
            </p:custDataLst>
          </p:nvPr>
        </p:nvSpPr>
        <p:spPr>
          <a:xfrm>
            <a:off x="9334500" y="2521073"/>
            <a:ext cx="2294103" cy="215444"/>
          </a:xfrm>
          <a:prstGeom prst="rect">
            <a:avLst/>
          </a:prstGeom>
        </p:spPr>
        <p:txBody>
          <a:bodyPr vert="horz" wrap="square" lIns="0" tIns="0" rIns="0" bIns="0" rtlCol="0" anchor="t">
            <a:no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BR" dirty="0"/>
              <a:t>Press Forward, Fear Nothing</a:t>
            </a:r>
          </a:p>
        </p:txBody>
      </p:sp>
      <p:sp>
        <p:nvSpPr>
          <p:cNvPr id="118" name="TextBox 117">
            <a:extLst>
              <a:ext uri="{FF2B5EF4-FFF2-40B4-BE49-F238E27FC236}">
                <a16:creationId xmlns:a16="http://schemas.microsoft.com/office/drawing/2014/main" id="{07841660-BA14-4262-9C8C-3267FDEE0834}"/>
              </a:ext>
            </a:extLst>
          </p:cNvPr>
          <p:cNvSpPr txBox="1">
            <a:spLocks/>
          </p:cNvSpPr>
          <p:nvPr>
            <p:custDataLst>
              <p:tags r:id="rId16"/>
            </p:custDataLst>
          </p:nvPr>
        </p:nvSpPr>
        <p:spPr>
          <a:xfrm>
            <a:off x="554737" y="5137039"/>
            <a:ext cx="1378838" cy="492443"/>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NZ" b="1" dirty="0"/>
              <a:t>Featured Capital Projects?</a:t>
            </a:r>
          </a:p>
        </p:txBody>
      </p:sp>
      <p:sp>
        <p:nvSpPr>
          <p:cNvPr id="139" name="TextBox 138">
            <a:extLst>
              <a:ext uri="{FF2B5EF4-FFF2-40B4-BE49-F238E27FC236}">
                <a16:creationId xmlns:a16="http://schemas.microsoft.com/office/drawing/2014/main" id="{4B7D2FCD-9015-4DE3-BB0B-77DC4A7B07B7}"/>
              </a:ext>
            </a:extLst>
          </p:cNvPr>
          <p:cNvSpPr txBox="1">
            <a:spLocks/>
          </p:cNvSpPr>
          <p:nvPr>
            <p:custDataLst>
              <p:tags r:id="rId17"/>
            </p:custDataLst>
          </p:nvPr>
        </p:nvSpPr>
        <p:spPr>
          <a:xfrm>
            <a:off x="4578807" y="5137039"/>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pt-BR" dirty="0"/>
              <a:t>No</a:t>
            </a:r>
          </a:p>
        </p:txBody>
      </p:sp>
      <p:sp>
        <p:nvSpPr>
          <p:cNvPr id="143" name="TextBox 142">
            <a:extLst>
              <a:ext uri="{FF2B5EF4-FFF2-40B4-BE49-F238E27FC236}">
                <a16:creationId xmlns:a16="http://schemas.microsoft.com/office/drawing/2014/main" id="{0AE02682-D15A-4D0B-8B0B-75D7521DAB47}"/>
              </a:ext>
            </a:extLst>
          </p:cNvPr>
          <p:cNvSpPr txBox="1">
            <a:spLocks/>
          </p:cNvSpPr>
          <p:nvPr>
            <p:custDataLst>
              <p:tags r:id="rId18"/>
            </p:custDataLst>
          </p:nvPr>
        </p:nvSpPr>
        <p:spPr>
          <a:xfrm>
            <a:off x="9334500" y="5137039"/>
            <a:ext cx="2500942" cy="900246"/>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BR" dirty="0"/>
              <a:t>Yes</a:t>
            </a:r>
          </a:p>
          <a:p>
            <a:pPr marL="3175" lvl="1" indent="0">
              <a:buNone/>
            </a:pPr>
            <a:r>
              <a:rPr lang="pt-BR" sz="1400" dirty="0"/>
              <a:t>$105M goal for campus improvements (e.g., library, HVAC renovations, pedestrian bridge)</a:t>
            </a:r>
          </a:p>
        </p:txBody>
      </p:sp>
      <p:sp>
        <p:nvSpPr>
          <p:cNvPr id="116" name="TextBox 115">
            <a:extLst>
              <a:ext uri="{FF2B5EF4-FFF2-40B4-BE49-F238E27FC236}">
                <a16:creationId xmlns:a16="http://schemas.microsoft.com/office/drawing/2014/main" id="{C308C340-2D29-4E53-8D3E-E08CFEA2883B}"/>
              </a:ext>
            </a:extLst>
          </p:cNvPr>
          <p:cNvSpPr txBox="1">
            <a:spLocks/>
          </p:cNvSpPr>
          <p:nvPr>
            <p:custDataLst>
              <p:tags r:id="rId19"/>
            </p:custDataLst>
          </p:nvPr>
        </p:nvSpPr>
        <p:spPr>
          <a:xfrm>
            <a:off x="554737" y="4376782"/>
            <a:ext cx="13788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NZ" b="1" dirty="0"/>
              <a:t>Goal</a:t>
            </a:r>
          </a:p>
        </p:txBody>
      </p:sp>
      <p:sp>
        <p:nvSpPr>
          <p:cNvPr id="92" name="TextBox 91">
            <a:extLst>
              <a:ext uri="{FF2B5EF4-FFF2-40B4-BE49-F238E27FC236}">
                <a16:creationId xmlns:a16="http://schemas.microsoft.com/office/drawing/2014/main" id="{87F37FB5-0334-4F33-840D-0A0CAE1362A3}"/>
              </a:ext>
            </a:extLst>
          </p:cNvPr>
          <p:cNvSpPr txBox="1">
            <a:spLocks/>
          </p:cNvSpPr>
          <p:nvPr>
            <p:custDataLst>
              <p:tags r:id="rId20"/>
            </p:custDataLst>
          </p:nvPr>
        </p:nvSpPr>
        <p:spPr>
          <a:xfrm>
            <a:off x="4578807" y="4376782"/>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pt-BR" dirty="0"/>
              <a:t>$50M by Dec 2025</a:t>
            </a:r>
            <a:endParaRPr lang="en-NZ" dirty="0"/>
          </a:p>
        </p:txBody>
      </p:sp>
      <p:sp>
        <p:nvSpPr>
          <p:cNvPr id="146" name="TextBox 145">
            <a:extLst>
              <a:ext uri="{FF2B5EF4-FFF2-40B4-BE49-F238E27FC236}">
                <a16:creationId xmlns:a16="http://schemas.microsoft.com/office/drawing/2014/main" id="{5C217787-E533-4908-93A6-5802B041785C}"/>
              </a:ext>
            </a:extLst>
          </p:cNvPr>
          <p:cNvSpPr txBox="1">
            <a:spLocks/>
          </p:cNvSpPr>
          <p:nvPr>
            <p:custDataLst>
              <p:tags r:id="rId21"/>
            </p:custDataLst>
          </p:nvPr>
        </p:nvSpPr>
        <p:spPr>
          <a:xfrm>
            <a:off x="9334500" y="4376782"/>
            <a:ext cx="2294103"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BR" dirty="0"/>
              <a:t>$500M in 5-7 years</a:t>
            </a:r>
            <a:endParaRPr lang="en-NZ" dirty="0"/>
          </a:p>
        </p:txBody>
      </p:sp>
      <p:sp>
        <p:nvSpPr>
          <p:cNvPr id="117" name="TextBox 116">
            <a:extLst>
              <a:ext uri="{FF2B5EF4-FFF2-40B4-BE49-F238E27FC236}">
                <a16:creationId xmlns:a16="http://schemas.microsoft.com/office/drawing/2014/main" id="{EB1586F1-DEC0-4FD3-9EE2-C6F0DB1E2110}"/>
              </a:ext>
            </a:extLst>
          </p:cNvPr>
          <p:cNvSpPr txBox="1">
            <a:spLocks/>
          </p:cNvSpPr>
          <p:nvPr>
            <p:custDataLst>
              <p:tags r:id="rId22"/>
            </p:custDataLst>
          </p:nvPr>
        </p:nvSpPr>
        <p:spPr>
          <a:xfrm>
            <a:off x="554737" y="4756910"/>
            <a:ext cx="13788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NZ" b="1" dirty="0"/>
              <a:t>Timeline</a:t>
            </a:r>
          </a:p>
        </p:txBody>
      </p:sp>
      <p:sp>
        <p:nvSpPr>
          <p:cNvPr id="93" name="TextBox 92">
            <a:extLst>
              <a:ext uri="{FF2B5EF4-FFF2-40B4-BE49-F238E27FC236}">
                <a16:creationId xmlns:a16="http://schemas.microsoft.com/office/drawing/2014/main" id="{6696414D-989D-4CA6-8817-08461F749023}"/>
              </a:ext>
            </a:extLst>
          </p:cNvPr>
          <p:cNvSpPr txBox="1">
            <a:spLocks/>
          </p:cNvSpPr>
          <p:nvPr>
            <p:custDataLst>
              <p:tags r:id="rId23"/>
            </p:custDataLst>
          </p:nvPr>
        </p:nvSpPr>
        <p:spPr>
          <a:xfrm>
            <a:off x="4578807" y="4756910"/>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BR" dirty="0"/>
              <a:t>2021-2025</a:t>
            </a:r>
            <a:endParaRPr lang="en-NZ" dirty="0"/>
          </a:p>
        </p:txBody>
      </p:sp>
      <p:sp>
        <p:nvSpPr>
          <p:cNvPr id="147" name="TextBox 146">
            <a:extLst>
              <a:ext uri="{FF2B5EF4-FFF2-40B4-BE49-F238E27FC236}">
                <a16:creationId xmlns:a16="http://schemas.microsoft.com/office/drawing/2014/main" id="{F5771963-9DB2-4D58-B890-0FA7572FCA91}"/>
              </a:ext>
            </a:extLst>
          </p:cNvPr>
          <p:cNvSpPr txBox="1">
            <a:spLocks/>
          </p:cNvSpPr>
          <p:nvPr>
            <p:custDataLst>
              <p:tags r:id="rId24"/>
            </p:custDataLst>
          </p:nvPr>
        </p:nvSpPr>
        <p:spPr>
          <a:xfrm>
            <a:off x="9334500" y="4756910"/>
            <a:ext cx="2294103"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BR" dirty="0"/>
              <a:t>2022-2029</a:t>
            </a:r>
            <a:endParaRPr lang="en-NZ" dirty="0"/>
          </a:p>
        </p:txBody>
      </p:sp>
      <p:cxnSp>
        <p:nvCxnSpPr>
          <p:cNvPr id="94" name="Straight Connector 93">
            <a:extLst>
              <a:ext uri="{FF2B5EF4-FFF2-40B4-BE49-F238E27FC236}">
                <a16:creationId xmlns:a16="http://schemas.microsoft.com/office/drawing/2014/main" id="{284BB0CA-FC75-4368-90DC-AACAC5E5C1AE}"/>
              </a:ext>
            </a:extLst>
          </p:cNvPr>
          <p:cNvCxnSpPr>
            <a:cxnSpLocks/>
          </p:cNvCxnSpPr>
          <p:nvPr>
            <p:custDataLst>
              <p:tags r:id="rId25"/>
            </p:custDataLst>
          </p:nvPr>
        </p:nvCxnSpPr>
        <p:spPr>
          <a:xfrm>
            <a:off x="554736" y="2521073"/>
            <a:ext cx="11082528" cy="0"/>
          </a:xfrm>
          <a:prstGeom prst="line">
            <a:avLst/>
          </a:prstGeom>
          <a:ln w="6350" cap="flat">
            <a:solidFill>
              <a:srgbClr val="B3B3B3"/>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045486-0DD0-4900-A4E7-D7FDC4EC2CF1}"/>
              </a:ext>
            </a:extLst>
          </p:cNvPr>
          <p:cNvSpPr txBox="1">
            <a:spLocks/>
          </p:cNvSpPr>
          <p:nvPr>
            <p:custDataLst>
              <p:tags r:id="rId26"/>
            </p:custDataLst>
          </p:nvPr>
        </p:nvSpPr>
        <p:spPr>
          <a:xfrm>
            <a:off x="6956654" y="2166494"/>
            <a:ext cx="1986638"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NZ" b="1" dirty="0"/>
              <a:t>NCAT</a:t>
            </a:r>
          </a:p>
        </p:txBody>
      </p:sp>
      <p:sp>
        <p:nvSpPr>
          <p:cNvPr id="15" name="TextBox 14">
            <a:extLst>
              <a:ext uri="{FF2B5EF4-FFF2-40B4-BE49-F238E27FC236}">
                <a16:creationId xmlns:a16="http://schemas.microsoft.com/office/drawing/2014/main" id="{5C0C7CDD-3B38-428D-A97B-5024504FFE46}"/>
              </a:ext>
            </a:extLst>
          </p:cNvPr>
          <p:cNvSpPr txBox="1">
            <a:spLocks/>
          </p:cNvSpPr>
          <p:nvPr>
            <p:custDataLst>
              <p:tags r:id="rId27"/>
            </p:custDataLst>
          </p:nvPr>
        </p:nvSpPr>
        <p:spPr>
          <a:xfrm>
            <a:off x="6956653" y="3086164"/>
            <a:ext cx="1986640" cy="100027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a:t>Merit Scholarships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a:t>New Academic Programs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a:t>Faculty Research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a:t>University Visibility Initiatives</a:t>
            </a:r>
            <a:endParaRPr lang="en-NZ" sz="1300" dirty="0"/>
          </a:p>
        </p:txBody>
      </p:sp>
      <p:sp>
        <p:nvSpPr>
          <p:cNvPr id="138" name="TextBox 137">
            <a:extLst>
              <a:ext uri="{FF2B5EF4-FFF2-40B4-BE49-F238E27FC236}">
                <a16:creationId xmlns:a16="http://schemas.microsoft.com/office/drawing/2014/main" id="{AE3F74D0-948F-4625-8D55-555B878C0120}"/>
              </a:ext>
            </a:extLst>
          </p:cNvPr>
          <p:cNvSpPr txBox="1">
            <a:spLocks/>
          </p:cNvSpPr>
          <p:nvPr>
            <p:custDataLst>
              <p:tags r:id="rId28"/>
            </p:custDataLst>
          </p:nvPr>
        </p:nvSpPr>
        <p:spPr>
          <a:xfrm>
            <a:off x="6956654" y="5143538"/>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pt-BR" dirty="0"/>
              <a:t>No</a:t>
            </a:r>
            <a:endParaRPr lang="pt-BR" baseline="30000" dirty="0"/>
          </a:p>
        </p:txBody>
      </p:sp>
      <p:sp>
        <p:nvSpPr>
          <p:cNvPr id="87" name="TextBox 86">
            <a:extLst>
              <a:ext uri="{FF2B5EF4-FFF2-40B4-BE49-F238E27FC236}">
                <a16:creationId xmlns:a16="http://schemas.microsoft.com/office/drawing/2014/main" id="{5E539F3F-0ED1-46F0-A4F8-57178AC8A22F}"/>
              </a:ext>
            </a:extLst>
          </p:cNvPr>
          <p:cNvSpPr txBox="1">
            <a:spLocks/>
          </p:cNvSpPr>
          <p:nvPr>
            <p:custDataLst>
              <p:tags r:id="rId29"/>
            </p:custDataLst>
          </p:nvPr>
        </p:nvSpPr>
        <p:spPr>
          <a:xfrm>
            <a:off x="6956654" y="4383281"/>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pt-BR" dirty="0"/>
              <a:t>$100M by Dec 2020</a:t>
            </a:r>
            <a:endParaRPr lang="en-NZ" dirty="0"/>
          </a:p>
        </p:txBody>
      </p:sp>
      <p:sp>
        <p:nvSpPr>
          <p:cNvPr id="88" name="TextBox 87">
            <a:extLst>
              <a:ext uri="{FF2B5EF4-FFF2-40B4-BE49-F238E27FC236}">
                <a16:creationId xmlns:a16="http://schemas.microsoft.com/office/drawing/2014/main" id="{CBBD658C-A85F-4CC3-A59B-3ABE2189EFE6}"/>
              </a:ext>
            </a:extLst>
          </p:cNvPr>
          <p:cNvSpPr txBox="1">
            <a:spLocks/>
          </p:cNvSpPr>
          <p:nvPr>
            <p:custDataLst>
              <p:tags r:id="rId30"/>
            </p:custDataLst>
          </p:nvPr>
        </p:nvSpPr>
        <p:spPr>
          <a:xfrm>
            <a:off x="6956654" y="4763409"/>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pt-BR" dirty="0"/>
              <a:t>2012-2020</a:t>
            </a:r>
            <a:endParaRPr lang="en-NZ" dirty="0"/>
          </a:p>
        </p:txBody>
      </p:sp>
      <p:pic>
        <p:nvPicPr>
          <p:cNvPr id="67588" name="Picture 4" descr="North Carolina A&amp;T State University">
            <a:extLst>
              <a:ext uri="{FF2B5EF4-FFF2-40B4-BE49-F238E27FC236}">
                <a16:creationId xmlns:a16="http://schemas.microsoft.com/office/drawing/2014/main" id="{E107CC17-0CC2-4481-BF0F-7AAD22F55A18}"/>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956654" y="1679868"/>
            <a:ext cx="1894225" cy="4308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D6C663-1D5B-431C-9FBA-0752EF679C30}"/>
              </a:ext>
            </a:extLst>
          </p:cNvPr>
          <p:cNvSpPr txBox="1">
            <a:spLocks/>
          </p:cNvSpPr>
          <p:nvPr>
            <p:custDataLst>
              <p:tags r:id="rId31"/>
            </p:custDataLst>
          </p:nvPr>
        </p:nvSpPr>
        <p:spPr>
          <a:xfrm>
            <a:off x="2200959" y="2153496"/>
            <a:ext cx="2123899"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b="1" dirty="0"/>
              <a:t>Clark Atlanta University</a:t>
            </a:r>
          </a:p>
        </p:txBody>
      </p:sp>
      <p:sp>
        <p:nvSpPr>
          <p:cNvPr id="13" name="TextBox 12">
            <a:extLst>
              <a:ext uri="{FF2B5EF4-FFF2-40B4-BE49-F238E27FC236}">
                <a16:creationId xmlns:a16="http://schemas.microsoft.com/office/drawing/2014/main" id="{763E8FC6-C05E-42F1-9F33-DB5198526A4C}"/>
              </a:ext>
            </a:extLst>
          </p:cNvPr>
          <p:cNvSpPr txBox="1">
            <a:spLocks/>
          </p:cNvSpPr>
          <p:nvPr>
            <p:custDataLst>
              <p:tags r:id="rId32"/>
            </p:custDataLst>
          </p:nvPr>
        </p:nvSpPr>
        <p:spPr>
          <a:xfrm>
            <a:off x="2182429" y="3086164"/>
            <a:ext cx="2633409" cy="800219"/>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pPr>
            <a:r>
              <a:rPr lang="en-US" sz="1300" dirty="0"/>
              <a:t>- Scholarship &amp; Student Success</a:t>
            </a:r>
          </a:p>
          <a:p>
            <a:pPr>
              <a:spcBef>
                <a:spcPts val="0"/>
              </a:spcBef>
              <a:spcAft>
                <a:spcPts val="0"/>
              </a:spcAft>
            </a:pPr>
            <a:r>
              <a:rPr lang="en-US" sz="1300" dirty="0"/>
              <a:t>- Teaching, Research, and Service</a:t>
            </a:r>
          </a:p>
          <a:p>
            <a:pPr>
              <a:spcBef>
                <a:spcPts val="0"/>
              </a:spcBef>
              <a:spcAft>
                <a:spcPts val="0"/>
              </a:spcAft>
            </a:pPr>
            <a:r>
              <a:rPr lang="en-US" sz="1300" dirty="0"/>
              <a:t>- CAU Endowment</a:t>
            </a:r>
          </a:p>
          <a:p>
            <a:pPr>
              <a:spcBef>
                <a:spcPts val="0"/>
              </a:spcBef>
              <a:spcAft>
                <a:spcPts val="0"/>
              </a:spcAft>
            </a:pPr>
            <a:r>
              <a:rPr lang="en-US" sz="1300" dirty="0"/>
              <a:t>- Infrastructure and Technology</a:t>
            </a:r>
          </a:p>
        </p:txBody>
      </p:sp>
      <p:sp>
        <p:nvSpPr>
          <p:cNvPr id="140" name="TextBox 139">
            <a:extLst>
              <a:ext uri="{FF2B5EF4-FFF2-40B4-BE49-F238E27FC236}">
                <a16:creationId xmlns:a16="http://schemas.microsoft.com/office/drawing/2014/main" id="{5DB8419E-E182-4E73-8952-46A22241746A}"/>
              </a:ext>
            </a:extLst>
          </p:cNvPr>
          <p:cNvSpPr txBox="1">
            <a:spLocks/>
          </p:cNvSpPr>
          <p:nvPr>
            <p:custDataLst>
              <p:tags r:id="rId33"/>
            </p:custDataLst>
          </p:nvPr>
        </p:nvSpPr>
        <p:spPr>
          <a:xfrm>
            <a:off x="2200960" y="5130540"/>
            <a:ext cx="1986638" cy="938719"/>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dirty="0"/>
              <a:t>Yes</a:t>
            </a:r>
          </a:p>
          <a:p>
            <a:pPr>
              <a:buNone/>
            </a:pPr>
            <a:r>
              <a:rPr lang="en-US" dirty="0"/>
              <a:t>$50M infrastructure goal for enhancing facilities, student housing, and labs</a:t>
            </a:r>
            <a:endParaRPr lang="pt-BR" dirty="0"/>
          </a:p>
        </p:txBody>
      </p:sp>
      <p:sp>
        <p:nvSpPr>
          <p:cNvPr id="99" name="TextBox 98">
            <a:extLst>
              <a:ext uri="{FF2B5EF4-FFF2-40B4-BE49-F238E27FC236}">
                <a16:creationId xmlns:a16="http://schemas.microsoft.com/office/drawing/2014/main" id="{AC66BB51-2ECA-4720-BB2A-0D22DC28D8D0}"/>
              </a:ext>
            </a:extLst>
          </p:cNvPr>
          <p:cNvSpPr txBox="1">
            <a:spLocks/>
          </p:cNvSpPr>
          <p:nvPr>
            <p:custDataLst>
              <p:tags r:id="rId34"/>
            </p:custDataLst>
          </p:nvPr>
        </p:nvSpPr>
        <p:spPr>
          <a:xfrm>
            <a:off x="2200960" y="4370283"/>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BR" dirty="0"/>
              <a:t>$250M goal by Dec 2032</a:t>
            </a:r>
            <a:endParaRPr lang="en-NZ" dirty="0"/>
          </a:p>
        </p:txBody>
      </p:sp>
      <p:sp>
        <p:nvSpPr>
          <p:cNvPr id="119" name="TextBox 118">
            <a:extLst>
              <a:ext uri="{FF2B5EF4-FFF2-40B4-BE49-F238E27FC236}">
                <a16:creationId xmlns:a16="http://schemas.microsoft.com/office/drawing/2014/main" id="{B9833D7C-7DEB-4063-BB00-1076B48A56A2}"/>
              </a:ext>
            </a:extLst>
          </p:cNvPr>
          <p:cNvSpPr txBox="1">
            <a:spLocks/>
          </p:cNvSpPr>
          <p:nvPr>
            <p:custDataLst>
              <p:tags r:id="rId35"/>
            </p:custDataLst>
          </p:nvPr>
        </p:nvSpPr>
        <p:spPr>
          <a:xfrm>
            <a:off x="2200960" y="4750411"/>
            <a:ext cx="1986638" cy="215444"/>
          </a:xfrm>
          <a:prstGeom prst="rect">
            <a:avLst/>
          </a:prstGeom>
        </p:spPr>
        <p:txBody>
          <a:bodyPr vert="horz" wrap="square" lIns="0" tIns="0" rIns="0" bIns="0" rtlCol="0" anchor="t">
            <a:spAutoFit/>
          </a:bodyPr>
          <a:lstStyle>
            <a:defPPr>
              <a:defRPr lang="en-US"/>
            </a:defPPr>
            <a:lvl1pPr lvl="0" indent="0">
              <a:lnSpc>
                <a:spcPct val="100000"/>
              </a:lnSpc>
              <a:spcBef>
                <a:spcPts val="300"/>
              </a:spcBef>
              <a:spcAft>
                <a:spcPts val="300"/>
              </a:spcAft>
              <a:buFont typeface="Segoe UI" panose="020B0502040204020203" pitchFamily="34" charset="0"/>
              <a:buChar char="​"/>
              <a:defRPr sz="14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pt-BR" dirty="0"/>
              <a:t>2022-2032</a:t>
            </a:r>
            <a:endParaRPr lang="en-NZ" dirty="0"/>
          </a:p>
        </p:txBody>
      </p:sp>
      <p:pic>
        <p:nvPicPr>
          <p:cNvPr id="67596" name="Picture 12" descr="Coronavirus- Florida Agricultural and Mechanical University2022">
            <a:extLst>
              <a:ext uri="{FF2B5EF4-FFF2-40B4-BE49-F238E27FC236}">
                <a16:creationId xmlns:a16="http://schemas.microsoft.com/office/drawing/2014/main" id="{7A7F717C-4203-4D2F-9D0E-464AAC26FB6E}"/>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17129" r="32290" b="20856"/>
          <a:stretch/>
        </p:blipFill>
        <p:spPr bwMode="auto">
          <a:xfrm>
            <a:off x="2200960" y="1673369"/>
            <a:ext cx="1597585" cy="424388"/>
          </a:xfrm>
          <a:prstGeom prst="rect">
            <a:avLst/>
          </a:prstGeom>
          <a:noFill/>
          <a:extLst>
            <a:ext uri="{909E8E84-426E-40DD-AFC4-6F175D3DCCD1}">
              <a14:hiddenFill xmlns:a14="http://schemas.microsoft.com/office/drawing/2010/main">
                <a:solidFill>
                  <a:srgbClr val="FFFFFF"/>
                </a:solidFill>
              </a14:hiddenFill>
            </a:ext>
          </a:extLst>
        </p:spPr>
      </p:pic>
      <p:pic>
        <p:nvPicPr>
          <p:cNvPr id="67598" name="Picture 14" descr="xavier-university-of-louisiana-logo-vector - HoopDirt">
            <a:extLst>
              <a:ext uri="{FF2B5EF4-FFF2-40B4-BE49-F238E27FC236}">
                <a16:creationId xmlns:a16="http://schemas.microsoft.com/office/drawing/2014/main" id="{D5B9991D-89CC-453E-A7E2-97046118101D}"/>
              </a:ext>
            </a:extLst>
          </p:cNvPr>
          <p:cNvPicPr>
            <a:picLocks noChangeAspect="1" noChangeArrowheads="1"/>
          </p:cNvPicPr>
          <p:nvPr/>
        </p:nvPicPr>
        <p:blipFill rotWithShape="1">
          <a:blip r:embed="rId54">
            <a:extLst>
              <a:ext uri="{28A0092B-C50C-407E-A947-70E740481C1C}">
                <a14:useLocalDpi xmlns:a14="http://schemas.microsoft.com/office/drawing/2010/main" val="0"/>
              </a:ext>
            </a:extLst>
          </a:blip>
          <a:srcRect t="29365" b="28551"/>
          <a:stretch/>
        </p:blipFill>
        <p:spPr bwMode="auto">
          <a:xfrm>
            <a:off x="9334500" y="1608956"/>
            <a:ext cx="1765350" cy="4953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856576EE-948B-459B-BF3D-AC74A4775F6F}"/>
              </a:ext>
            </a:extLst>
          </p:cNvPr>
          <p:cNvGrpSpPr/>
          <p:nvPr>
            <p:custDataLst>
              <p:tags r:id="rId36"/>
            </p:custDataLst>
          </p:nvPr>
        </p:nvGrpSpPr>
        <p:grpSpPr>
          <a:xfrm>
            <a:off x="2200960" y="1067874"/>
            <a:ext cx="4562671" cy="444159"/>
            <a:chOff x="2200960" y="1255199"/>
            <a:chExt cx="7095440" cy="444159"/>
          </a:xfrm>
        </p:grpSpPr>
        <p:sp>
          <p:nvSpPr>
            <p:cNvPr id="80" name="Freeform: Shape 79">
              <a:extLst>
                <a:ext uri="{FF2B5EF4-FFF2-40B4-BE49-F238E27FC236}">
                  <a16:creationId xmlns:a16="http://schemas.microsoft.com/office/drawing/2014/main" id="{0C156574-C0BC-4B1E-8F92-0D77324871ED}"/>
                </a:ext>
              </a:extLst>
            </p:cNvPr>
            <p:cNvSpPr/>
            <p:nvPr>
              <p:custDataLst>
                <p:tags r:id="rId45"/>
              </p:custDataLst>
            </p:nvPr>
          </p:nvSpPr>
          <p:spPr>
            <a:xfrm>
              <a:off x="2200960" y="1255199"/>
              <a:ext cx="7095440" cy="444159"/>
            </a:xfrm>
            <a:prstGeom prst="rect">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81" name="TextBox 80">
              <a:extLst>
                <a:ext uri="{FF2B5EF4-FFF2-40B4-BE49-F238E27FC236}">
                  <a16:creationId xmlns:a16="http://schemas.microsoft.com/office/drawing/2014/main" id="{181E7593-A244-429E-8457-60C52F4B2153}"/>
                </a:ext>
              </a:extLst>
            </p:cNvPr>
            <p:cNvSpPr txBox="1"/>
            <p:nvPr>
              <p:custDataLst>
                <p:tags r:id="rId46"/>
              </p:custDataLst>
            </p:nvPr>
          </p:nvSpPr>
          <p:spPr>
            <a:xfrm>
              <a:off x="2264460" y="1286043"/>
              <a:ext cx="6951991" cy="382470"/>
            </a:xfrm>
            <a:prstGeom prst="rect">
              <a:avLst/>
            </a:prstGeom>
          </p:spPr>
          <p:txBody>
            <a:bodyPr vert="horz" lIns="152400" tIns="0" rIns="0" bIns="0" rtlCol="0" anchor="ctr">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dirty="0">
                  <a:solidFill>
                    <a:schemeClr val="bg1"/>
                  </a:solidFill>
                </a:rPr>
                <a:t>Peer</a:t>
              </a:r>
              <a:r>
                <a:rPr lang="en-US" b="1" baseline="30000" dirty="0">
                  <a:solidFill>
                    <a:schemeClr val="bg1"/>
                  </a:solidFill>
                </a:rPr>
                <a:t>1</a:t>
              </a:r>
              <a:endParaRPr lang="en-US" b="1" dirty="0">
                <a:solidFill>
                  <a:schemeClr val="bg1"/>
                </a:solidFill>
              </a:endParaRPr>
            </a:p>
          </p:txBody>
        </p:sp>
      </p:grpSp>
      <p:grpSp>
        <p:nvGrpSpPr>
          <p:cNvPr id="36" name="Group 35">
            <a:extLst>
              <a:ext uri="{FF2B5EF4-FFF2-40B4-BE49-F238E27FC236}">
                <a16:creationId xmlns:a16="http://schemas.microsoft.com/office/drawing/2014/main" id="{DF49663C-6FEA-4B21-8B2D-3A85A4AA1568}"/>
              </a:ext>
            </a:extLst>
          </p:cNvPr>
          <p:cNvGrpSpPr/>
          <p:nvPr>
            <p:custDataLst>
              <p:tags r:id="rId37"/>
            </p:custDataLst>
          </p:nvPr>
        </p:nvGrpSpPr>
        <p:grpSpPr>
          <a:xfrm>
            <a:off x="6763631" y="1067874"/>
            <a:ext cx="4864973" cy="444159"/>
            <a:chOff x="9334500" y="1255199"/>
            <a:chExt cx="2294103" cy="444159"/>
          </a:xfrm>
          <a:solidFill>
            <a:schemeClr val="accent2"/>
          </a:solidFill>
        </p:grpSpPr>
        <p:sp>
          <p:nvSpPr>
            <p:cNvPr id="83" name="Freeform: Shape 82">
              <a:extLst>
                <a:ext uri="{FF2B5EF4-FFF2-40B4-BE49-F238E27FC236}">
                  <a16:creationId xmlns:a16="http://schemas.microsoft.com/office/drawing/2014/main" id="{B966D317-7DFA-44E4-B7A9-CEDE5F2AED9B}"/>
                </a:ext>
              </a:extLst>
            </p:cNvPr>
            <p:cNvSpPr/>
            <p:nvPr>
              <p:custDataLst>
                <p:tags r:id="rId43"/>
              </p:custDataLst>
            </p:nvPr>
          </p:nvSpPr>
          <p:spPr>
            <a:xfrm>
              <a:off x="9334500" y="1255199"/>
              <a:ext cx="2294103" cy="444159"/>
            </a:xfrm>
            <a:prstGeom prst="rect">
              <a:avLst/>
            </a:prstGeom>
            <a:grp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84" name="TextBox 83">
              <a:extLst>
                <a:ext uri="{FF2B5EF4-FFF2-40B4-BE49-F238E27FC236}">
                  <a16:creationId xmlns:a16="http://schemas.microsoft.com/office/drawing/2014/main" id="{AECA803D-9893-4C37-9040-3C333B3451E0}"/>
                </a:ext>
              </a:extLst>
            </p:cNvPr>
            <p:cNvSpPr txBox="1"/>
            <p:nvPr>
              <p:custDataLst>
                <p:tags r:id="rId44"/>
              </p:custDataLst>
            </p:nvPr>
          </p:nvSpPr>
          <p:spPr>
            <a:xfrm>
              <a:off x="9465249" y="1286043"/>
              <a:ext cx="2083406" cy="382470"/>
            </a:xfrm>
            <a:prstGeom prst="rect">
              <a:avLst/>
            </a:prstGeom>
            <a:grpFill/>
          </p:spPr>
          <p:txBody>
            <a:bodyPr vert="horz" lIns="152400" tIns="0" rIns="0" bIns="0" rtlCol="0" anchor="ctr">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dirty="0">
                  <a:solidFill>
                    <a:schemeClr val="bg1"/>
                  </a:solidFill>
                </a:rPr>
                <a:t>Aspirational</a:t>
              </a:r>
              <a:r>
                <a:rPr lang="en-US" b="1" baseline="30000" dirty="0">
                  <a:solidFill>
                    <a:schemeClr val="bg1"/>
                  </a:solidFill>
                </a:rPr>
                <a:t>1</a:t>
              </a:r>
              <a:r>
                <a:rPr lang="en-US" b="1" dirty="0">
                  <a:solidFill>
                    <a:schemeClr val="bg1"/>
                  </a:solidFill>
                </a:rPr>
                <a:t> </a:t>
              </a:r>
            </a:p>
          </p:txBody>
        </p:sp>
      </p:grpSp>
      <p:cxnSp>
        <p:nvCxnSpPr>
          <p:cNvPr id="123" name="Straight Connector 122">
            <a:extLst>
              <a:ext uri="{FF2B5EF4-FFF2-40B4-BE49-F238E27FC236}">
                <a16:creationId xmlns:a16="http://schemas.microsoft.com/office/drawing/2014/main" id="{6EC0E842-D567-4FCD-9129-24F0C307C41E}"/>
              </a:ext>
            </a:extLst>
          </p:cNvPr>
          <p:cNvCxnSpPr>
            <a:cxnSpLocks/>
          </p:cNvCxnSpPr>
          <p:nvPr>
            <p:custDataLst>
              <p:tags r:id="rId38"/>
            </p:custDataLst>
          </p:nvPr>
        </p:nvCxnSpPr>
        <p:spPr>
          <a:xfrm>
            <a:off x="563397" y="3034302"/>
            <a:ext cx="11082528" cy="0"/>
          </a:xfrm>
          <a:prstGeom prst="line">
            <a:avLst/>
          </a:prstGeom>
          <a:ln w="6350" cap="flat">
            <a:solidFill>
              <a:srgbClr val="B3B3B3"/>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6D116B0-34F2-4CA5-9794-7EB3A5DF2A22}"/>
              </a:ext>
            </a:extLst>
          </p:cNvPr>
          <p:cNvCxnSpPr>
            <a:cxnSpLocks/>
          </p:cNvCxnSpPr>
          <p:nvPr>
            <p:custDataLst>
              <p:tags r:id="rId39"/>
            </p:custDataLst>
          </p:nvPr>
        </p:nvCxnSpPr>
        <p:spPr>
          <a:xfrm>
            <a:off x="563397" y="4294440"/>
            <a:ext cx="11082528" cy="0"/>
          </a:xfrm>
          <a:prstGeom prst="line">
            <a:avLst/>
          </a:prstGeom>
          <a:ln w="6350" cap="flat">
            <a:solidFill>
              <a:srgbClr val="B3B3B3"/>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4F5E4A7-9370-4D0F-857B-9DBD79412BC8}"/>
              </a:ext>
            </a:extLst>
          </p:cNvPr>
          <p:cNvCxnSpPr>
            <a:cxnSpLocks/>
          </p:cNvCxnSpPr>
          <p:nvPr>
            <p:custDataLst>
              <p:tags r:id="rId40"/>
            </p:custDataLst>
          </p:nvPr>
        </p:nvCxnSpPr>
        <p:spPr>
          <a:xfrm>
            <a:off x="563397" y="4674568"/>
            <a:ext cx="11082528" cy="0"/>
          </a:xfrm>
          <a:prstGeom prst="line">
            <a:avLst/>
          </a:prstGeom>
          <a:ln w="6350" cap="flat">
            <a:solidFill>
              <a:srgbClr val="B3B3B3"/>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2AD244F-1559-4293-AB8B-A7DAA400D287}"/>
              </a:ext>
            </a:extLst>
          </p:cNvPr>
          <p:cNvCxnSpPr>
            <a:cxnSpLocks/>
          </p:cNvCxnSpPr>
          <p:nvPr>
            <p:custDataLst>
              <p:tags r:id="rId41"/>
            </p:custDataLst>
          </p:nvPr>
        </p:nvCxnSpPr>
        <p:spPr>
          <a:xfrm>
            <a:off x="563397" y="5054696"/>
            <a:ext cx="11082528" cy="0"/>
          </a:xfrm>
          <a:prstGeom prst="line">
            <a:avLst/>
          </a:prstGeom>
          <a:ln w="6350" cap="flat">
            <a:solidFill>
              <a:srgbClr val="B3B3B3"/>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7179082-31E8-4185-9C3B-2A257011D0A4}"/>
              </a:ext>
            </a:extLst>
          </p:cNvPr>
          <p:cNvGrpSpPr/>
          <p:nvPr/>
        </p:nvGrpSpPr>
        <p:grpSpPr>
          <a:xfrm>
            <a:off x="2119670" y="1614485"/>
            <a:ext cx="1978132" cy="566783"/>
            <a:chOff x="2119670" y="1868485"/>
            <a:chExt cx="1978132" cy="566783"/>
          </a:xfrm>
        </p:grpSpPr>
        <p:pic>
          <p:nvPicPr>
            <p:cNvPr id="60" name="Picture 59">
              <a:extLst>
                <a:ext uri="{FF2B5EF4-FFF2-40B4-BE49-F238E27FC236}">
                  <a16:creationId xmlns:a16="http://schemas.microsoft.com/office/drawing/2014/main" id="{4BD225C0-8069-4CDD-90FA-538A0699F1D6}"/>
                </a:ext>
              </a:extLst>
            </p:cNvPr>
            <p:cNvPicPr>
              <a:picLocks noChangeAspect="1"/>
            </p:cNvPicPr>
            <p:nvPr/>
          </p:nvPicPr>
          <p:blipFill rotWithShape="1">
            <a:blip r:embed="rId55"/>
            <a:srcRect l="18755" t="2346" r="11774" b="40131"/>
            <a:stretch/>
          </p:blipFill>
          <p:spPr>
            <a:xfrm>
              <a:off x="2119670" y="1868485"/>
              <a:ext cx="912684" cy="566783"/>
            </a:xfrm>
            <a:prstGeom prst="rect">
              <a:avLst/>
            </a:prstGeom>
          </p:spPr>
        </p:pic>
        <p:pic>
          <p:nvPicPr>
            <p:cNvPr id="10" name="Picture 9">
              <a:extLst>
                <a:ext uri="{FF2B5EF4-FFF2-40B4-BE49-F238E27FC236}">
                  <a16:creationId xmlns:a16="http://schemas.microsoft.com/office/drawing/2014/main" id="{8F22C766-B7E1-4B06-BB85-CF8DBF4C367F}"/>
                </a:ext>
              </a:extLst>
            </p:cNvPr>
            <p:cNvPicPr>
              <a:picLocks noChangeAspect="1"/>
            </p:cNvPicPr>
            <p:nvPr/>
          </p:nvPicPr>
          <p:blipFill rotWithShape="1">
            <a:blip r:embed="rId55"/>
            <a:srcRect t="56676"/>
            <a:stretch/>
          </p:blipFill>
          <p:spPr>
            <a:xfrm>
              <a:off x="2836368" y="1913929"/>
              <a:ext cx="1261434" cy="409876"/>
            </a:xfrm>
            <a:prstGeom prst="rect">
              <a:avLst/>
            </a:prstGeom>
          </p:spPr>
        </p:pic>
      </p:grpSp>
      <p:pic>
        <p:nvPicPr>
          <p:cNvPr id="18" name="Picture 17">
            <a:extLst>
              <a:ext uri="{FF2B5EF4-FFF2-40B4-BE49-F238E27FC236}">
                <a16:creationId xmlns:a16="http://schemas.microsoft.com/office/drawing/2014/main" id="{425FEC4B-7533-4D23-A785-C82780A0B36B}"/>
              </a:ext>
            </a:extLst>
          </p:cNvPr>
          <p:cNvPicPr>
            <a:picLocks noChangeAspect="1"/>
          </p:cNvPicPr>
          <p:nvPr/>
        </p:nvPicPr>
        <p:blipFill>
          <a:blip r:embed="rId56">
            <a:biLevel thresh="50000"/>
          </a:blip>
          <a:stretch>
            <a:fillRect/>
          </a:stretch>
        </p:blipFill>
        <p:spPr>
          <a:xfrm>
            <a:off x="4499920" y="1607669"/>
            <a:ext cx="614119" cy="486465"/>
          </a:xfrm>
          <a:prstGeom prst="rect">
            <a:avLst/>
          </a:prstGeom>
        </p:spPr>
      </p:pic>
      <p:sp>
        <p:nvSpPr>
          <p:cNvPr id="22" name="4. Footnote">
            <a:extLst>
              <a:ext uri="{FF2B5EF4-FFF2-40B4-BE49-F238E27FC236}">
                <a16:creationId xmlns:a16="http://schemas.microsoft.com/office/drawing/2014/main" id="{8A6A7157-E6DC-9877-C618-B43E8A2755D9}"/>
              </a:ext>
            </a:extLst>
          </p:cNvPr>
          <p:cNvSpPr txBox="1"/>
          <p:nvPr>
            <p:custDataLst>
              <p:tags r:id="rId42"/>
            </p:custDataLst>
          </p:nvPr>
        </p:nvSpPr>
        <p:spPr>
          <a:xfrm>
            <a:off x="547904" y="6461287"/>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dirty="0">
                <a:latin typeface="+mn-lt"/>
                <a:ea typeface="+mn-ea"/>
                <a:cs typeface="+mn-cs"/>
              </a:rPr>
              <a:t>1.	Peer and aspirational case studies are based on initiative owner recommendations</a:t>
            </a:r>
          </a:p>
        </p:txBody>
      </p:sp>
      <p:pic>
        <p:nvPicPr>
          <p:cNvPr id="57" name="Picture 56" descr="vsulogo2">
            <a:extLst>
              <a:ext uri="{FF2B5EF4-FFF2-40B4-BE49-F238E27FC236}">
                <a16:creationId xmlns:a16="http://schemas.microsoft.com/office/drawing/2014/main" id="{186221F7-9021-424D-AFB8-79852051DCDD}"/>
              </a:ext>
            </a:extLst>
          </p:cNvPr>
          <p:cNvPicPr/>
          <p:nvPr/>
        </p:nvPicPr>
        <p:blipFill>
          <a:blip r:embed="rId57">
            <a:extLst>
              <a:ext uri="{28A0092B-C50C-407E-A947-70E740481C1C}">
                <a14:useLocalDpi xmlns:a14="http://schemas.microsoft.com/office/drawing/2010/main" val="0"/>
              </a:ext>
            </a:extLst>
          </a:blip>
          <a:srcRect/>
          <a:stretch>
            <a:fillRect/>
          </a:stretch>
        </p:blipFill>
        <p:spPr bwMode="auto">
          <a:xfrm>
            <a:off x="10968525" y="6070600"/>
            <a:ext cx="981075" cy="787400"/>
          </a:xfrm>
          <a:prstGeom prst="rect">
            <a:avLst/>
          </a:prstGeom>
          <a:noFill/>
          <a:ln>
            <a:noFill/>
          </a:ln>
        </p:spPr>
      </p:pic>
    </p:spTree>
    <p:extLst>
      <p:ext uri="{BB962C8B-B14F-4D97-AF65-F5344CB8AC3E}">
        <p14:creationId xmlns:p14="http://schemas.microsoft.com/office/powerpoint/2010/main" val="377201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F58535-0DA4-4B4B-9619-09E38A513C06}"/>
              </a:ext>
            </a:extLst>
          </p:cNvPr>
          <p:cNvPicPr>
            <a:picLocks noChangeAspect="1"/>
          </p:cNvPicPr>
          <p:nvPr/>
        </p:nvPicPr>
        <p:blipFill>
          <a:blip r:embed="rId2"/>
          <a:stretch>
            <a:fillRect/>
          </a:stretch>
        </p:blipFill>
        <p:spPr>
          <a:xfrm>
            <a:off x="1524554" y="1354596"/>
            <a:ext cx="9309596" cy="3891087"/>
          </a:xfrm>
          <a:prstGeom prst="rect">
            <a:avLst/>
          </a:prstGeom>
        </p:spPr>
      </p:pic>
      <p:sp>
        <p:nvSpPr>
          <p:cNvPr id="9" name="TextBox 8">
            <a:extLst>
              <a:ext uri="{FF2B5EF4-FFF2-40B4-BE49-F238E27FC236}">
                <a16:creationId xmlns:a16="http://schemas.microsoft.com/office/drawing/2014/main" id="{4E41F4D8-B570-47D5-BA31-DD5215D1C122}"/>
              </a:ext>
            </a:extLst>
          </p:cNvPr>
          <p:cNvSpPr txBox="1"/>
          <p:nvPr/>
        </p:nvSpPr>
        <p:spPr>
          <a:xfrm>
            <a:off x="2112260" y="1469201"/>
            <a:ext cx="8134183" cy="523220"/>
          </a:xfrm>
          <a:prstGeom prst="rect">
            <a:avLst/>
          </a:prstGeom>
          <a:solidFill>
            <a:schemeClr val="accent1"/>
          </a:solidFill>
        </p:spPr>
        <p:txBody>
          <a:bodyPr wrap="square" rtlCol="0">
            <a:spAutoFit/>
          </a:bodyPr>
          <a:lstStyle/>
          <a:p>
            <a:pPr algn="ctr"/>
            <a:r>
              <a:rPr lang="en-US" sz="2800" b="1" dirty="0">
                <a:solidFill>
                  <a:schemeClr val="bg1"/>
                </a:solidFill>
              </a:rPr>
              <a:t>PHASES OF  A COMPREHENSIVE CAMPAIGN </a:t>
            </a:r>
          </a:p>
        </p:txBody>
      </p:sp>
      <p:pic>
        <p:nvPicPr>
          <p:cNvPr id="10" name="Picture 9">
            <a:extLst>
              <a:ext uri="{FF2B5EF4-FFF2-40B4-BE49-F238E27FC236}">
                <a16:creationId xmlns:a16="http://schemas.microsoft.com/office/drawing/2014/main" id="{3468EEEE-24A6-44A6-918A-02CC85C7F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93"/>
            <a:ext cx="12186880" cy="6853407"/>
          </a:xfrm>
          <a:prstGeom prst="rect">
            <a:avLst/>
          </a:prstGeom>
        </p:spPr>
      </p:pic>
      <p:sp>
        <p:nvSpPr>
          <p:cNvPr id="2" name="Rectangle 1">
            <a:extLst>
              <a:ext uri="{FF2B5EF4-FFF2-40B4-BE49-F238E27FC236}">
                <a16:creationId xmlns:a16="http://schemas.microsoft.com/office/drawing/2014/main" id="{A77333A5-89EE-44BF-8326-74C341DE03A7}"/>
              </a:ext>
            </a:extLst>
          </p:cNvPr>
          <p:cNvSpPr/>
          <p:nvPr/>
        </p:nvSpPr>
        <p:spPr>
          <a:xfrm>
            <a:off x="1524556" y="232006"/>
            <a:ext cx="9309596" cy="707886"/>
          </a:xfrm>
          <a:prstGeom prst="rect">
            <a:avLst/>
          </a:prstGeom>
        </p:spPr>
        <p:txBody>
          <a:bodyPr wrap="square">
            <a:spAutoFit/>
          </a:bodyPr>
          <a:lstStyle/>
          <a:p>
            <a:pPr algn="ctr"/>
            <a:r>
              <a:rPr lang="en-US" sz="4000" b="1" dirty="0">
                <a:solidFill>
                  <a:schemeClr val="accent1"/>
                </a:solidFill>
              </a:rPr>
              <a:t>Currently in the Quiet or Silent Phase</a:t>
            </a:r>
            <a:endParaRPr lang="en-US" sz="4000" dirty="0"/>
          </a:p>
        </p:txBody>
      </p:sp>
    </p:spTree>
    <p:extLst>
      <p:ext uri="{BB962C8B-B14F-4D97-AF65-F5344CB8AC3E}">
        <p14:creationId xmlns:p14="http://schemas.microsoft.com/office/powerpoint/2010/main" val="16847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A21CD7B1-7303-48B8-93EC-6EB16068AE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92" name="think-cell Slide" r:id="rId22" imgW="395" imgH="396" progId="TCLayout.ActiveDocument.1">
                  <p:embed/>
                </p:oleObj>
              </mc:Choice>
              <mc:Fallback>
                <p:oleObj name="think-cell Slide" r:id="rId22" imgW="395" imgH="396" progId="TCLayout.ActiveDocument.1">
                  <p:embed/>
                  <p:pic>
                    <p:nvPicPr>
                      <p:cNvPr id="8" name="Object 2" hidden="1">
                        <a:extLst>
                          <a:ext uri="{FF2B5EF4-FFF2-40B4-BE49-F238E27FC236}">
                            <a16:creationId xmlns:a16="http://schemas.microsoft.com/office/drawing/2014/main" id="{A21CD7B1-7303-48B8-93EC-6EB16068AE26}"/>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5" name="2. Slide Title">
            <a:extLst>
              <a:ext uri="{FF2B5EF4-FFF2-40B4-BE49-F238E27FC236}">
                <a16:creationId xmlns:a16="http://schemas.microsoft.com/office/drawing/2014/main" id="{9A862227-E04E-4FD3-869B-A0A0666B2DFB}"/>
              </a:ext>
            </a:extLst>
          </p:cNvPr>
          <p:cNvSpPr>
            <a:spLocks noGrp="1"/>
          </p:cNvSpPr>
          <p:nvPr>
            <p:ph type="title"/>
            <p:custDataLst>
              <p:tags r:id="rId3"/>
            </p:custDataLst>
          </p:nvPr>
        </p:nvSpPr>
        <p:spPr>
          <a:xfrm>
            <a:off x="476459" y="234982"/>
            <a:ext cx="9644286" cy="892705"/>
          </a:xfrm>
          <a:noFill/>
          <a:ln/>
          <a:extLst>
            <a:ext uri="{909E8E84-426E-40DD-AFC4-6F175D3DCCD1}">
              <a14:hiddenFill xmlns:a14="http://schemas.microsoft.com/office/drawing/2010/main">
                <a:solidFill>
                  <a:srgbClr val="FFFFFF"/>
                </a:solidFill>
              </a14:hiddenFill>
            </a:ext>
          </a:extLst>
        </p:spPr>
        <p:txBody>
          <a:bodyPr vert="horz" wrap="square" anchor="b" anchorCtr="0">
            <a:noAutofit/>
          </a:bodyPr>
          <a:lstStyle/>
          <a:p>
            <a:r>
              <a:rPr lang="en-NZ" sz="2800" b="1" dirty="0">
                <a:solidFill>
                  <a:schemeClr val="accent2"/>
                </a:solidFill>
                <a:latin typeface="Book Antiqua" panose="02040602050305030304" pitchFamily="18" charset="0"/>
              </a:rPr>
              <a:t>Multi-year campaign that celebrates </a:t>
            </a:r>
            <a:r>
              <a:rPr lang="en-NZ" sz="2800" b="1" dirty="0" err="1">
                <a:solidFill>
                  <a:schemeClr val="accent2"/>
                </a:solidFill>
                <a:latin typeface="Book Antiqua" panose="02040602050305030304" pitchFamily="18" charset="0"/>
              </a:rPr>
              <a:t>Dr.</a:t>
            </a:r>
            <a:r>
              <a:rPr lang="en-NZ" sz="2800" b="1" dirty="0">
                <a:solidFill>
                  <a:schemeClr val="accent2"/>
                </a:solidFill>
                <a:latin typeface="Book Antiqua" panose="02040602050305030304" pitchFamily="18" charset="0"/>
              </a:rPr>
              <a:t> Abdullah and </a:t>
            </a:r>
            <a:br>
              <a:rPr lang="en-NZ" sz="2800" b="1" dirty="0">
                <a:solidFill>
                  <a:schemeClr val="accent2"/>
                </a:solidFill>
                <a:latin typeface="Book Antiqua" panose="02040602050305030304" pitchFamily="18" charset="0"/>
              </a:rPr>
            </a:br>
            <a:r>
              <a:rPr lang="en-NZ" sz="2800" b="1" dirty="0">
                <a:solidFill>
                  <a:schemeClr val="accent2"/>
                </a:solidFill>
                <a:latin typeface="Book Antiqua" panose="02040602050305030304" pitchFamily="18" charset="0"/>
              </a:rPr>
              <a:t>VSU’s 145 years…</a:t>
            </a:r>
          </a:p>
        </p:txBody>
      </p:sp>
      <p:pic>
        <p:nvPicPr>
          <p:cNvPr id="18" name="Content Placeholder 17">
            <a:extLst>
              <a:ext uri="{FF2B5EF4-FFF2-40B4-BE49-F238E27FC236}">
                <a16:creationId xmlns:a16="http://schemas.microsoft.com/office/drawing/2014/main" id="{1EB5C64F-F250-4CFD-A4FA-20CC707EB6D9}"/>
              </a:ext>
            </a:extLst>
          </p:cNvPr>
          <p:cNvPicPr>
            <a:picLocks noGrp="1" noChangeAspect="1"/>
          </p:cNvPicPr>
          <p:nvPr>
            <p:ph sz="half" idx="2"/>
          </p:nvPr>
        </p:nvPicPr>
        <p:blipFill rotWithShape="1">
          <a:blip r:embed="rId24"/>
          <a:srcRect l="15265" t="2290" r="9351"/>
          <a:stretch/>
        </p:blipFill>
        <p:spPr>
          <a:xfrm>
            <a:off x="7810631" y="2209877"/>
            <a:ext cx="3589354" cy="3105147"/>
          </a:xfrm>
        </p:spPr>
      </p:pic>
      <p:sp>
        <p:nvSpPr>
          <p:cNvPr id="19" name="TextBox 18">
            <a:extLst>
              <a:ext uri="{FF2B5EF4-FFF2-40B4-BE49-F238E27FC236}">
                <a16:creationId xmlns:a16="http://schemas.microsoft.com/office/drawing/2014/main" id="{68B49279-2915-4C03-95CD-9A3A16832F24}"/>
              </a:ext>
            </a:extLst>
          </p:cNvPr>
          <p:cNvSpPr txBox="1"/>
          <p:nvPr>
            <p:custDataLst>
              <p:tags r:id="rId4"/>
            </p:custDataLst>
          </p:nvPr>
        </p:nvSpPr>
        <p:spPr>
          <a:xfrm>
            <a:off x="554737" y="2209877"/>
            <a:ext cx="1258824" cy="27699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NZ" sz="1800" b="1" dirty="0">
                <a:solidFill>
                  <a:schemeClr val="accent1"/>
                </a:solidFill>
              </a:rPr>
              <a:t>2020-2023</a:t>
            </a:r>
          </a:p>
        </p:txBody>
      </p:sp>
      <p:sp>
        <p:nvSpPr>
          <p:cNvPr id="25" name="TextBox 24">
            <a:extLst>
              <a:ext uri="{FF2B5EF4-FFF2-40B4-BE49-F238E27FC236}">
                <a16:creationId xmlns:a16="http://schemas.microsoft.com/office/drawing/2014/main" id="{B3CA52C0-A40F-4EF6-8BA3-84952805C640}"/>
              </a:ext>
            </a:extLst>
          </p:cNvPr>
          <p:cNvSpPr txBox="1">
            <a:spLocks/>
          </p:cNvSpPr>
          <p:nvPr>
            <p:custDataLst>
              <p:tags r:id="rId5"/>
            </p:custDataLst>
          </p:nvPr>
        </p:nvSpPr>
        <p:spPr>
          <a:xfrm>
            <a:off x="2119312" y="2046635"/>
            <a:ext cx="5403151" cy="723275"/>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r>
              <a:rPr lang="en-NZ" sz="1400" dirty="0"/>
              <a:t>Conduct preliminary analysis on areas of giving after M. Scott Donation</a:t>
            </a:r>
          </a:p>
          <a:p>
            <a:pPr lvl="1"/>
            <a:r>
              <a:rPr lang="en-NZ" sz="1400" dirty="0"/>
              <a:t>Define pillars of the campaign and the preliminary list of projects</a:t>
            </a:r>
          </a:p>
          <a:p>
            <a:pPr lvl="1"/>
            <a:r>
              <a:rPr lang="en-NZ" sz="1400" dirty="0"/>
              <a:t>Identify campaign manager and advisory council</a:t>
            </a:r>
          </a:p>
        </p:txBody>
      </p:sp>
      <p:sp>
        <p:nvSpPr>
          <p:cNvPr id="20" name="TextBox 19">
            <a:extLst>
              <a:ext uri="{FF2B5EF4-FFF2-40B4-BE49-F238E27FC236}">
                <a16:creationId xmlns:a16="http://schemas.microsoft.com/office/drawing/2014/main" id="{CD54E4CC-463A-441F-A718-2DA5988D7E0F}"/>
              </a:ext>
            </a:extLst>
          </p:cNvPr>
          <p:cNvSpPr txBox="1"/>
          <p:nvPr>
            <p:custDataLst>
              <p:tags r:id="rId6"/>
            </p:custDataLst>
          </p:nvPr>
        </p:nvSpPr>
        <p:spPr>
          <a:xfrm>
            <a:off x="558263" y="3152968"/>
            <a:ext cx="1258824" cy="27699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sz="1800" b="1" dirty="0">
                <a:solidFill>
                  <a:schemeClr val="accent1"/>
                </a:solidFill>
              </a:rPr>
              <a:t>2023-2024</a:t>
            </a:r>
          </a:p>
        </p:txBody>
      </p:sp>
      <p:sp>
        <p:nvSpPr>
          <p:cNvPr id="52" name="TextBox 51">
            <a:extLst>
              <a:ext uri="{FF2B5EF4-FFF2-40B4-BE49-F238E27FC236}">
                <a16:creationId xmlns:a16="http://schemas.microsoft.com/office/drawing/2014/main" id="{8EF27855-5061-42DE-8CA8-E948CFC98F60}"/>
              </a:ext>
            </a:extLst>
          </p:cNvPr>
          <p:cNvSpPr txBox="1">
            <a:spLocks/>
          </p:cNvSpPr>
          <p:nvPr>
            <p:custDataLst>
              <p:tags r:id="rId7"/>
            </p:custDataLst>
          </p:nvPr>
        </p:nvSpPr>
        <p:spPr>
          <a:xfrm>
            <a:off x="2119312" y="3090144"/>
            <a:ext cx="5403151" cy="46935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r>
              <a:rPr lang="en-US" sz="1400" dirty="0"/>
              <a:t>Finalize project goals based on determined needs for private donations</a:t>
            </a:r>
          </a:p>
          <a:p>
            <a:pPr lvl="1"/>
            <a:r>
              <a:rPr lang="en-US" sz="1400" dirty="0"/>
              <a:t>Complete prospect research and launch silent phase</a:t>
            </a:r>
          </a:p>
        </p:txBody>
      </p:sp>
      <p:sp>
        <p:nvSpPr>
          <p:cNvPr id="21" name="TextBox 20">
            <a:extLst>
              <a:ext uri="{FF2B5EF4-FFF2-40B4-BE49-F238E27FC236}">
                <a16:creationId xmlns:a16="http://schemas.microsoft.com/office/drawing/2014/main" id="{EC10FBF4-8AA4-4269-9E5E-F01F91869320}"/>
              </a:ext>
            </a:extLst>
          </p:cNvPr>
          <p:cNvSpPr txBox="1"/>
          <p:nvPr>
            <p:custDataLst>
              <p:tags r:id="rId8"/>
            </p:custDataLst>
          </p:nvPr>
        </p:nvSpPr>
        <p:spPr>
          <a:xfrm>
            <a:off x="554737" y="3927311"/>
            <a:ext cx="1258824" cy="27699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sz="1800" b="1" dirty="0">
                <a:solidFill>
                  <a:schemeClr val="accent1"/>
                </a:solidFill>
              </a:rPr>
              <a:t>2024-2025</a:t>
            </a:r>
          </a:p>
        </p:txBody>
      </p:sp>
      <p:sp>
        <p:nvSpPr>
          <p:cNvPr id="53" name="TextBox 52">
            <a:extLst>
              <a:ext uri="{FF2B5EF4-FFF2-40B4-BE49-F238E27FC236}">
                <a16:creationId xmlns:a16="http://schemas.microsoft.com/office/drawing/2014/main" id="{09852FEF-49FC-4A36-99AA-2BFFC5D65B67}"/>
              </a:ext>
            </a:extLst>
          </p:cNvPr>
          <p:cNvSpPr txBox="1">
            <a:spLocks/>
          </p:cNvSpPr>
          <p:nvPr>
            <p:custDataLst>
              <p:tags r:id="rId9"/>
            </p:custDataLst>
          </p:nvPr>
        </p:nvSpPr>
        <p:spPr>
          <a:xfrm>
            <a:off x="2119313" y="3802014"/>
            <a:ext cx="5403151" cy="684803"/>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r>
              <a:rPr lang="en-US" sz="1400" dirty="0"/>
              <a:t>Begin planning fundraising events, targeted solicitation, and town hall style meetings </a:t>
            </a:r>
          </a:p>
          <a:p>
            <a:pPr lvl="1"/>
            <a:r>
              <a:rPr lang="en-US" sz="1400" dirty="0"/>
              <a:t>Determine timeline for announcement of public phase</a:t>
            </a:r>
          </a:p>
        </p:txBody>
      </p:sp>
      <p:sp>
        <p:nvSpPr>
          <p:cNvPr id="22" name="TextBox 21">
            <a:extLst>
              <a:ext uri="{FF2B5EF4-FFF2-40B4-BE49-F238E27FC236}">
                <a16:creationId xmlns:a16="http://schemas.microsoft.com/office/drawing/2014/main" id="{B8D71A42-6EC6-4D48-BF6F-203105DEAE60}"/>
              </a:ext>
            </a:extLst>
          </p:cNvPr>
          <p:cNvSpPr txBox="1"/>
          <p:nvPr>
            <p:custDataLst>
              <p:tags r:id="rId10"/>
            </p:custDataLst>
          </p:nvPr>
        </p:nvSpPr>
        <p:spPr>
          <a:xfrm>
            <a:off x="554737" y="4606607"/>
            <a:ext cx="1258824" cy="27699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sz="1800" b="1" dirty="0">
                <a:solidFill>
                  <a:schemeClr val="accent1"/>
                </a:solidFill>
              </a:rPr>
              <a:t>2025-2026</a:t>
            </a:r>
          </a:p>
        </p:txBody>
      </p:sp>
      <p:sp>
        <p:nvSpPr>
          <p:cNvPr id="55" name="TextBox 54">
            <a:extLst>
              <a:ext uri="{FF2B5EF4-FFF2-40B4-BE49-F238E27FC236}">
                <a16:creationId xmlns:a16="http://schemas.microsoft.com/office/drawing/2014/main" id="{BB89A33D-565C-4513-AE52-90D2A4483D18}"/>
              </a:ext>
            </a:extLst>
          </p:cNvPr>
          <p:cNvSpPr txBox="1">
            <a:spLocks/>
          </p:cNvSpPr>
          <p:nvPr>
            <p:custDataLst>
              <p:tags r:id="rId11"/>
            </p:custDataLst>
          </p:nvPr>
        </p:nvSpPr>
        <p:spPr>
          <a:xfrm>
            <a:off x="2119313" y="4606607"/>
            <a:ext cx="5403151" cy="684803"/>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r>
              <a:rPr lang="en-US" sz="1400" dirty="0"/>
              <a:t>Launch public solicitation for campaign gifts including events and broader solicitation </a:t>
            </a:r>
          </a:p>
          <a:p>
            <a:pPr lvl="1"/>
            <a:r>
              <a:rPr lang="en-US" sz="1400" dirty="0"/>
              <a:t>Begin collecting pledges</a:t>
            </a:r>
          </a:p>
        </p:txBody>
      </p:sp>
      <p:sp>
        <p:nvSpPr>
          <p:cNvPr id="23" name="TextBox 22">
            <a:extLst>
              <a:ext uri="{FF2B5EF4-FFF2-40B4-BE49-F238E27FC236}">
                <a16:creationId xmlns:a16="http://schemas.microsoft.com/office/drawing/2014/main" id="{89B2A0BF-6E10-484A-9485-66EEA9D5F5FA}"/>
              </a:ext>
            </a:extLst>
          </p:cNvPr>
          <p:cNvSpPr txBox="1"/>
          <p:nvPr>
            <p:custDataLst>
              <p:tags r:id="rId12"/>
            </p:custDataLst>
          </p:nvPr>
        </p:nvSpPr>
        <p:spPr>
          <a:xfrm>
            <a:off x="554736" y="5411201"/>
            <a:ext cx="1503621" cy="27699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sz="1800" b="1" dirty="0">
                <a:solidFill>
                  <a:schemeClr val="accent1"/>
                </a:solidFill>
              </a:rPr>
              <a:t>2026-2027</a:t>
            </a:r>
          </a:p>
        </p:txBody>
      </p:sp>
      <p:sp>
        <p:nvSpPr>
          <p:cNvPr id="56" name="TextBox 55">
            <a:extLst>
              <a:ext uri="{FF2B5EF4-FFF2-40B4-BE49-F238E27FC236}">
                <a16:creationId xmlns:a16="http://schemas.microsoft.com/office/drawing/2014/main" id="{029FEADC-36FB-44F1-844C-A34BE524714F}"/>
              </a:ext>
            </a:extLst>
          </p:cNvPr>
          <p:cNvSpPr txBox="1">
            <a:spLocks/>
          </p:cNvSpPr>
          <p:nvPr>
            <p:custDataLst>
              <p:tags r:id="rId13"/>
            </p:custDataLst>
          </p:nvPr>
        </p:nvSpPr>
        <p:spPr>
          <a:xfrm>
            <a:off x="2119313" y="5411201"/>
            <a:ext cx="5403151" cy="684803"/>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r>
              <a:rPr lang="en-US" sz="1400" dirty="0"/>
              <a:t>Launch celebratory year of VSU 145 anniversary with VSU Advancement’s signature event</a:t>
            </a:r>
          </a:p>
          <a:p>
            <a:pPr lvl="1"/>
            <a:r>
              <a:rPr lang="en-US" sz="1400" dirty="0"/>
              <a:t>Finish collecting pledges and donor recognition </a:t>
            </a:r>
          </a:p>
        </p:txBody>
      </p:sp>
      <p:sp>
        <p:nvSpPr>
          <p:cNvPr id="6" name="TextBox 5">
            <a:extLst>
              <a:ext uri="{FF2B5EF4-FFF2-40B4-BE49-F238E27FC236}">
                <a16:creationId xmlns:a16="http://schemas.microsoft.com/office/drawing/2014/main" id="{FB8C0929-8DE7-44B7-AAC5-82CD8A938AD6}"/>
              </a:ext>
            </a:extLst>
          </p:cNvPr>
          <p:cNvSpPr txBox="1">
            <a:spLocks/>
          </p:cNvSpPr>
          <p:nvPr/>
        </p:nvSpPr>
        <p:spPr>
          <a:xfrm>
            <a:off x="2195513" y="1508029"/>
            <a:ext cx="5403151" cy="276999"/>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NZ" sz="1800" b="1" dirty="0">
                <a:solidFill>
                  <a:schemeClr val="accent1"/>
                </a:solidFill>
              </a:rPr>
              <a:t>Potential key actions &amp; goals </a:t>
            </a:r>
          </a:p>
        </p:txBody>
      </p:sp>
      <p:pic>
        <p:nvPicPr>
          <p:cNvPr id="15" name="CustomIcon">
            <a:extLst>
              <a:ext uri="{FF2B5EF4-FFF2-40B4-BE49-F238E27FC236}">
                <a16:creationId xmlns:a16="http://schemas.microsoft.com/office/drawing/2014/main" id="{0495404D-0760-4BDF-960B-FFCAB6181B70}"/>
              </a:ext>
            </a:extLst>
          </p:cNvPr>
          <p:cNvPicPr>
            <a:picLocks noChangeAspect="1"/>
          </p:cNvPicPr>
          <p:nvPr>
            <p:custDataLst>
              <p:tags r:id="rId14"/>
            </p:custDataLst>
          </p:nvPr>
        </p:nvPicPr>
        <p:blipFill>
          <a:blip r:embed="rId25">
            <a:extLst>
              <a:ext uri="{96DAC541-7B7A-43D3-8B79-37D633B846F1}">
                <asvg:svgBlip xmlns:asvg="http://schemas.microsoft.com/office/drawing/2016/SVG/main" r:embed="rId26"/>
              </a:ext>
            </a:extLst>
          </a:blip>
          <a:stretch>
            <a:fillRect/>
          </a:stretch>
        </p:blipFill>
        <p:spPr>
          <a:xfrm>
            <a:off x="3429953" y="929876"/>
            <a:ext cx="422909" cy="422909"/>
          </a:xfrm>
          <a:prstGeom prst="rect">
            <a:avLst/>
          </a:prstGeom>
        </p:spPr>
      </p:pic>
      <p:cxnSp>
        <p:nvCxnSpPr>
          <p:cNvPr id="17" name="LineSeparatorDefault 17">
            <a:extLst>
              <a:ext uri="{FF2B5EF4-FFF2-40B4-BE49-F238E27FC236}">
                <a16:creationId xmlns:a16="http://schemas.microsoft.com/office/drawing/2014/main" id="{A2FE1E18-ED5E-443E-BDF2-65256D6E053E}"/>
              </a:ext>
            </a:extLst>
          </p:cNvPr>
          <p:cNvCxnSpPr>
            <a:cxnSpLocks/>
          </p:cNvCxnSpPr>
          <p:nvPr>
            <p:custDataLst>
              <p:tags r:id="rId15"/>
            </p:custDataLst>
          </p:nvPr>
        </p:nvCxnSpPr>
        <p:spPr>
          <a:xfrm>
            <a:off x="554735" y="1848640"/>
            <a:ext cx="6967727" cy="0"/>
          </a:xfrm>
          <a:prstGeom prst="straightConnector1">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 name="LineSeparatorDefault 17">
            <a:extLst>
              <a:ext uri="{FF2B5EF4-FFF2-40B4-BE49-F238E27FC236}">
                <a16:creationId xmlns:a16="http://schemas.microsoft.com/office/drawing/2014/main" id="{3479B594-1A4E-420D-8008-E5DB5252FCEA}"/>
              </a:ext>
            </a:extLst>
          </p:cNvPr>
          <p:cNvCxnSpPr>
            <a:cxnSpLocks/>
          </p:cNvCxnSpPr>
          <p:nvPr>
            <p:custDataLst>
              <p:tags r:id="rId16"/>
            </p:custDataLst>
          </p:nvPr>
        </p:nvCxnSpPr>
        <p:spPr>
          <a:xfrm>
            <a:off x="554735" y="2878650"/>
            <a:ext cx="6967727"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LineSeparatorDefault 17">
            <a:extLst>
              <a:ext uri="{FF2B5EF4-FFF2-40B4-BE49-F238E27FC236}">
                <a16:creationId xmlns:a16="http://schemas.microsoft.com/office/drawing/2014/main" id="{A93968FD-F667-4F11-8E8D-D453BC035B65}"/>
              </a:ext>
            </a:extLst>
          </p:cNvPr>
          <p:cNvCxnSpPr>
            <a:cxnSpLocks/>
          </p:cNvCxnSpPr>
          <p:nvPr>
            <p:custDataLst>
              <p:tags r:id="rId17"/>
            </p:custDataLst>
          </p:nvPr>
        </p:nvCxnSpPr>
        <p:spPr>
          <a:xfrm>
            <a:off x="554735" y="3688779"/>
            <a:ext cx="6967727"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LineSeparatorDefault 17">
            <a:extLst>
              <a:ext uri="{FF2B5EF4-FFF2-40B4-BE49-F238E27FC236}">
                <a16:creationId xmlns:a16="http://schemas.microsoft.com/office/drawing/2014/main" id="{9EC63938-4AC2-4552-B166-BA095BFEE39A}"/>
              </a:ext>
            </a:extLst>
          </p:cNvPr>
          <p:cNvCxnSpPr>
            <a:cxnSpLocks/>
          </p:cNvCxnSpPr>
          <p:nvPr>
            <p:custDataLst>
              <p:tags r:id="rId18"/>
            </p:custDataLst>
          </p:nvPr>
        </p:nvCxnSpPr>
        <p:spPr>
          <a:xfrm>
            <a:off x="554737" y="4546712"/>
            <a:ext cx="6967727"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 name="LineSeparatorDefault 17">
            <a:extLst>
              <a:ext uri="{FF2B5EF4-FFF2-40B4-BE49-F238E27FC236}">
                <a16:creationId xmlns:a16="http://schemas.microsoft.com/office/drawing/2014/main" id="{DCD1A9BE-A88D-40DA-B8D6-2D6680D31F3F}"/>
              </a:ext>
            </a:extLst>
          </p:cNvPr>
          <p:cNvCxnSpPr>
            <a:cxnSpLocks/>
          </p:cNvCxnSpPr>
          <p:nvPr>
            <p:custDataLst>
              <p:tags r:id="rId19"/>
            </p:custDataLst>
          </p:nvPr>
        </p:nvCxnSpPr>
        <p:spPr>
          <a:xfrm>
            <a:off x="554737" y="5351305"/>
            <a:ext cx="6967727"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BFD291F-5CDA-D5A0-70CD-D7155F3D30D0}"/>
              </a:ext>
            </a:extLst>
          </p:cNvPr>
          <p:cNvSpPr/>
          <p:nvPr/>
        </p:nvSpPr>
        <p:spPr>
          <a:xfrm>
            <a:off x="554735" y="6258715"/>
            <a:ext cx="10845248" cy="27699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NZ" sz="1600" dirty="0">
                <a:solidFill>
                  <a:schemeClr val="bg1"/>
                </a:solidFill>
              </a:rPr>
              <a:t>Goal: $100M </a:t>
            </a:r>
            <a:r>
              <a:rPr lang="en-NZ" sz="1600">
                <a:solidFill>
                  <a:schemeClr val="bg1"/>
                </a:solidFill>
              </a:rPr>
              <a:t>by May 2030</a:t>
            </a:r>
            <a:endParaRPr lang="en-NZ" sz="1600" dirty="0">
              <a:solidFill>
                <a:schemeClr val="bg1"/>
              </a:solidFill>
            </a:endParaRPr>
          </a:p>
        </p:txBody>
      </p:sp>
      <p:pic>
        <p:nvPicPr>
          <p:cNvPr id="4" name="Picture 3">
            <a:extLst>
              <a:ext uri="{FF2B5EF4-FFF2-40B4-BE49-F238E27FC236}">
                <a16:creationId xmlns:a16="http://schemas.microsoft.com/office/drawing/2014/main" id="{B99D5969-0083-4E86-8519-777972A6DDBA}"/>
              </a:ext>
            </a:extLst>
          </p:cNvPr>
          <p:cNvPicPr>
            <a:picLocks noChangeAspect="1"/>
          </p:cNvPicPr>
          <p:nvPr/>
        </p:nvPicPr>
        <p:blipFill>
          <a:blip r:embed="rId27"/>
          <a:stretch>
            <a:fillRect/>
          </a:stretch>
        </p:blipFill>
        <p:spPr>
          <a:xfrm>
            <a:off x="10516569" y="37171"/>
            <a:ext cx="1446640" cy="892705"/>
          </a:xfrm>
          <a:prstGeom prst="rect">
            <a:avLst/>
          </a:prstGeom>
        </p:spPr>
      </p:pic>
    </p:spTree>
    <p:extLst>
      <p:ext uri="{BB962C8B-B14F-4D97-AF65-F5344CB8AC3E}">
        <p14:creationId xmlns:p14="http://schemas.microsoft.com/office/powerpoint/2010/main" val="198631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2BC-CEB7-4D6C-8AEB-D2ACAA786882}"/>
              </a:ext>
            </a:extLst>
          </p:cNvPr>
          <p:cNvSpPr>
            <a:spLocks noGrp="1"/>
          </p:cNvSpPr>
          <p:nvPr>
            <p:ph type="title"/>
          </p:nvPr>
        </p:nvSpPr>
        <p:spPr>
          <a:xfrm>
            <a:off x="3543300" y="149947"/>
            <a:ext cx="4432606" cy="961880"/>
          </a:xfrm>
        </p:spPr>
        <p:txBody>
          <a:bodyPr>
            <a:normAutofit fontScale="90000"/>
          </a:bodyPr>
          <a:lstStyle/>
          <a:p>
            <a:pPr algn="ctr"/>
            <a:r>
              <a:rPr lang="en-US" b="1" dirty="0">
                <a:solidFill>
                  <a:schemeClr val="accent1"/>
                </a:solidFill>
              </a:rPr>
              <a:t>Year-End Dashboard</a:t>
            </a:r>
          </a:p>
        </p:txBody>
      </p:sp>
      <p:graphicFrame>
        <p:nvGraphicFramePr>
          <p:cNvPr id="4" name="Content Placeholder 3">
            <a:extLst>
              <a:ext uri="{FF2B5EF4-FFF2-40B4-BE49-F238E27FC236}">
                <a16:creationId xmlns:a16="http://schemas.microsoft.com/office/drawing/2014/main" id="{31A6EEF6-6A49-4A4F-AB15-E049CC245D0C}"/>
              </a:ext>
            </a:extLst>
          </p:cNvPr>
          <p:cNvGraphicFramePr>
            <a:graphicFrameLocks noGrp="1"/>
          </p:cNvGraphicFramePr>
          <p:nvPr>
            <p:ph idx="1"/>
            <p:extLst>
              <p:ext uri="{D42A27DB-BD31-4B8C-83A1-F6EECF244321}">
                <p14:modId xmlns:p14="http://schemas.microsoft.com/office/powerpoint/2010/main" val="1806161110"/>
              </p:ext>
            </p:extLst>
          </p:nvPr>
        </p:nvGraphicFramePr>
        <p:xfrm>
          <a:off x="1243444" y="987136"/>
          <a:ext cx="9705111" cy="4301840"/>
        </p:xfrm>
        <a:graphic>
          <a:graphicData uri="http://schemas.openxmlformats.org/drawingml/2006/table">
            <a:tbl>
              <a:tblPr firstRow="1" firstCol="1" bandRow="1">
                <a:tableStyleId>{21E4AEA4-8DFA-4A89-87EB-49C32662AFE0}</a:tableStyleId>
              </a:tblPr>
              <a:tblGrid>
                <a:gridCol w="1609993">
                  <a:extLst>
                    <a:ext uri="{9D8B030D-6E8A-4147-A177-3AD203B41FA5}">
                      <a16:colId xmlns:a16="http://schemas.microsoft.com/office/drawing/2014/main" val="2172319179"/>
                    </a:ext>
                  </a:extLst>
                </a:gridCol>
                <a:gridCol w="1487528">
                  <a:extLst>
                    <a:ext uri="{9D8B030D-6E8A-4147-A177-3AD203B41FA5}">
                      <a16:colId xmlns:a16="http://schemas.microsoft.com/office/drawing/2014/main" val="1233339152"/>
                    </a:ext>
                  </a:extLst>
                </a:gridCol>
                <a:gridCol w="1362784">
                  <a:extLst>
                    <a:ext uri="{9D8B030D-6E8A-4147-A177-3AD203B41FA5}">
                      <a16:colId xmlns:a16="http://schemas.microsoft.com/office/drawing/2014/main" val="4015809028"/>
                    </a:ext>
                  </a:extLst>
                </a:gridCol>
                <a:gridCol w="1580236">
                  <a:extLst>
                    <a:ext uri="{9D8B030D-6E8A-4147-A177-3AD203B41FA5}">
                      <a16:colId xmlns:a16="http://schemas.microsoft.com/office/drawing/2014/main" val="3732757261"/>
                    </a:ext>
                  </a:extLst>
                </a:gridCol>
                <a:gridCol w="1362784">
                  <a:extLst>
                    <a:ext uri="{9D8B030D-6E8A-4147-A177-3AD203B41FA5}">
                      <a16:colId xmlns:a16="http://schemas.microsoft.com/office/drawing/2014/main" val="2032554128"/>
                    </a:ext>
                  </a:extLst>
                </a:gridCol>
                <a:gridCol w="1362784">
                  <a:extLst>
                    <a:ext uri="{9D8B030D-6E8A-4147-A177-3AD203B41FA5}">
                      <a16:colId xmlns:a16="http://schemas.microsoft.com/office/drawing/2014/main" val="21196499"/>
                    </a:ext>
                  </a:extLst>
                </a:gridCol>
                <a:gridCol w="939002">
                  <a:extLst>
                    <a:ext uri="{9D8B030D-6E8A-4147-A177-3AD203B41FA5}">
                      <a16:colId xmlns:a16="http://schemas.microsoft.com/office/drawing/2014/main" val="696175570"/>
                    </a:ext>
                  </a:extLst>
                </a:gridCol>
              </a:tblGrid>
              <a:tr h="430184">
                <a:tc rowSpan="2">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FY_2025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1400" dirty="0">
                          <a:effectLst/>
                        </a:rPr>
                        <a:t>FY_2024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1400" dirty="0">
                          <a:effectLst/>
                        </a:rPr>
                        <a:t>FY Differences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270594279"/>
                  </a:ext>
                </a:extLst>
              </a:tr>
              <a:tr h="430184">
                <a:tc vMerge="1">
                  <a:txBody>
                    <a:bodyPr/>
                    <a:lstStyle/>
                    <a:p>
                      <a:endParaRPr lang="en-US"/>
                    </a:p>
                  </a:txBody>
                  <a:tcPr/>
                </a:tc>
                <a:tc>
                  <a:txBody>
                    <a:bodyPr/>
                    <a:lstStyle/>
                    <a:p>
                      <a:pPr marL="0" marR="0" indent="127000" algn="ctr">
                        <a:lnSpc>
                          <a:spcPct val="107000"/>
                        </a:lnSpc>
                        <a:spcBef>
                          <a:spcPts val="0"/>
                        </a:spcBef>
                        <a:spcAft>
                          <a:spcPts val="0"/>
                        </a:spcAft>
                      </a:pPr>
                      <a:r>
                        <a:rPr lang="en-US" sz="1400" dirty="0">
                          <a:effectLst/>
                        </a:rPr>
                        <a:t>DOLLARS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DONORS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127000" algn="ctr">
                        <a:lnSpc>
                          <a:spcPct val="107000"/>
                        </a:lnSpc>
                        <a:spcBef>
                          <a:spcPts val="0"/>
                        </a:spcBef>
                        <a:spcAft>
                          <a:spcPts val="0"/>
                        </a:spcAft>
                      </a:pPr>
                      <a:r>
                        <a:rPr lang="en-US" sz="1400" dirty="0">
                          <a:effectLst/>
                        </a:rPr>
                        <a:t>DOLLARS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DONORS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127000" algn="ctr">
                        <a:lnSpc>
                          <a:spcPct val="107000"/>
                        </a:lnSpc>
                        <a:spcBef>
                          <a:spcPts val="0"/>
                        </a:spcBef>
                        <a:spcAft>
                          <a:spcPts val="0"/>
                        </a:spcAft>
                      </a:pPr>
                      <a:r>
                        <a:rPr lang="en-US" sz="1400">
                          <a:effectLst/>
                        </a:rPr>
                        <a:t>DOLLARS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DONORS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2054883"/>
                  </a:ext>
                </a:extLst>
              </a:tr>
              <a:tr h="430184">
                <a:tc>
                  <a:txBody>
                    <a:bodyPr/>
                    <a:lstStyle/>
                    <a:p>
                      <a:pPr marL="0" marR="0" algn="ctr">
                        <a:lnSpc>
                          <a:spcPct val="107000"/>
                        </a:lnSpc>
                        <a:spcBef>
                          <a:spcPts val="0"/>
                        </a:spcBef>
                        <a:spcAft>
                          <a:spcPts val="0"/>
                        </a:spcAft>
                      </a:pPr>
                      <a:r>
                        <a:rPr lang="en-US" sz="1400">
                          <a:effectLst/>
                        </a:rPr>
                        <a:t>Grand 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$4,380,311.68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2686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$5,027,646.06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1964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-167,946.01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4677871"/>
                  </a:ext>
                </a:extLst>
              </a:tr>
              <a:tr h="430184">
                <a:tc>
                  <a:txBody>
                    <a:bodyPr/>
                    <a:lstStyle/>
                    <a:p>
                      <a:pPr marL="0" marR="0">
                        <a:lnSpc>
                          <a:spcPct val="107000"/>
                        </a:lnSpc>
                        <a:spcBef>
                          <a:spcPts val="0"/>
                        </a:spcBef>
                        <a:spcAft>
                          <a:spcPts val="0"/>
                        </a:spcAft>
                      </a:pPr>
                      <a:r>
                        <a:rPr lang="en-US" sz="1400" dirty="0">
                          <a:effectLst/>
                        </a:rPr>
                        <a:t>ALUMNI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$1,106,444.79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1704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$974,897.32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1313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127635" algn="ctr">
                        <a:lnSpc>
                          <a:spcPct val="107000"/>
                        </a:lnSpc>
                        <a:spcBef>
                          <a:spcPts val="0"/>
                        </a:spcBef>
                        <a:spcAft>
                          <a:spcPts val="0"/>
                        </a:spcAft>
                      </a:pPr>
                      <a:r>
                        <a:rPr lang="en-US" sz="1400">
                          <a:effectLst/>
                        </a:rPr>
                        <a:t>$131,547.47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391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6174155"/>
                  </a:ext>
                </a:extLst>
              </a:tr>
              <a:tr h="430184">
                <a:tc>
                  <a:txBody>
                    <a:bodyPr/>
                    <a:lstStyle/>
                    <a:p>
                      <a:pPr marL="0" marR="0">
                        <a:lnSpc>
                          <a:spcPct val="107000"/>
                        </a:lnSpc>
                        <a:spcBef>
                          <a:spcPts val="0"/>
                        </a:spcBef>
                        <a:spcAft>
                          <a:spcPts val="0"/>
                        </a:spcAft>
                      </a:pPr>
                      <a:r>
                        <a:rPr lang="en-US" sz="1400">
                          <a:effectLst/>
                        </a:rPr>
                        <a:t>ALUMNI ASSOC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$43,303.00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$68,073.06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13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-$24,770.06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2609424"/>
                  </a:ext>
                </a:extLst>
              </a:tr>
              <a:tr h="430184">
                <a:tc>
                  <a:txBody>
                    <a:bodyPr/>
                    <a:lstStyle/>
                    <a:p>
                      <a:pPr marL="0" marR="0">
                        <a:lnSpc>
                          <a:spcPct val="107000"/>
                        </a:lnSpc>
                        <a:spcBef>
                          <a:spcPts val="0"/>
                        </a:spcBef>
                        <a:spcAft>
                          <a:spcPts val="0"/>
                        </a:spcAft>
                      </a:pPr>
                      <a:r>
                        <a:rPr lang="en-US" sz="1400">
                          <a:effectLst/>
                        </a:rPr>
                        <a:t>CORP/FDN/ORG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$2,759,522.39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162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$3,533,181.84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154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-$773,659.45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5445459"/>
                  </a:ext>
                </a:extLst>
              </a:tr>
              <a:tr h="430184">
                <a:tc>
                  <a:txBody>
                    <a:bodyPr/>
                    <a:lstStyle/>
                    <a:p>
                      <a:pPr marL="0" marR="0" algn="just">
                        <a:lnSpc>
                          <a:spcPct val="107000"/>
                        </a:lnSpc>
                        <a:spcBef>
                          <a:spcPts val="0"/>
                        </a:spcBef>
                        <a:spcAft>
                          <a:spcPts val="0"/>
                        </a:spcAft>
                      </a:pPr>
                      <a:r>
                        <a:rPr lang="en-US" sz="1400">
                          <a:effectLst/>
                        </a:rPr>
                        <a:t>FACULTY &amp; STAFF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$80,717.80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84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$97,568.68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-$16,850.88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2605078"/>
                  </a:ext>
                </a:extLst>
              </a:tr>
              <a:tr h="430184">
                <a:tc>
                  <a:txBody>
                    <a:bodyPr/>
                    <a:lstStyle/>
                    <a:p>
                      <a:pPr marL="0" marR="0">
                        <a:lnSpc>
                          <a:spcPct val="107000"/>
                        </a:lnSpc>
                        <a:spcBef>
                          <a:spcPts val="0"/>
                        </a:spcBef>
                        <a:spcAft>
                          <a:spcPts val="0"/>
                        </a:spcAft>
                      </a:pPr>
                      <a:r>
                        <a:rPr lang="en-US" sz="1400">
                          <a:effectLst/>
                        </a:rPr>
                        <a:t>FRIENDS/INDVLS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$380,448.70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648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$350,461.10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$29,987.60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9664895"/>
                  </a:ext>
                </a:extLst>
              </a:tr>
              <a:tr h="430184">
                <a:tc>
                  <a:txBody>
                    <a:bodyPr/>
                    <a:lstStyle/>
                    <a:p>
                      <a:pPr marL="0" marR="0">
                        <a:lnSpc>
                          <a:spcPct val="107000"/>
                        </a:lnSpc>
                        <a:spcBef>
                          <a:spcPts val="0"/>
                        </a:spcBef>
                        <a:spcAft>
                          <a:spcPts val="0"/>
                        </a:spcAft>
                      </a:pPr>
                      <a:r>
                        <a:rPr lang="en-US" sz="1400">
                          <a:effectLst/>
                        </a:rPr>
                        <a:t>PARENTS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$4,320.00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34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$2,680.00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$1,640.00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0615695"/>
                  </a:ext>
                </a:extLst>
              </a:tr>
              <a:tr h="430184">
                <a:tc>
                  <a:txBody>
                    <a:bodyPr/>
                    <a:lstStyle/>
                    <a:p>
                      <a:pPr marL="0" marR="0">
                        <a:lnSpc>
                          <a:spcPct val="107000"/>
                        </a:lnSpc>
                        <a:spcBef>
                          <a:spcPts val="0"/>
                        </a:spcBef>
                        <a:spcAft>
                          <a:spcPts val="0"/>
                        </a:spcAft>
                      </a:pPr>
                      <a:r>
                        <a:rPr lang="en-US" sz="1400">
                          <a:effectLst/>
                        </a:rPr>
                        <a:t>STUDENTS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$5,555.00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43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$784.06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$4,770.94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339829"/>
                  </a:ext>
                </a:extLst>
              </a:tr>
            </a:tbl>
          </a:graphicData>
        </a:graphic>
      </p:graphicFrame>
      <p:pic>
        <p:nvPicPr>
          <p:cNvPr id="6" name="Picture 5">
            <a:extLst>
              <a:ext uri="{FF2B5EF4-FFF2-40B4-BE49-F238E27FC236}">
                <a16:creationId xmlns:a16="http://schemas.microsoft.com/office/drawing/2014/main" id="{F0F7F5A1-1CAC-4E97-AE98-255AB70196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0" y="0"/>
            <a:ext cx="12186880" cy="6853407"/>
          </a:xfrm>
          <a:prstGeom prst="rect">
            <a:avLst/>
          </a:prstGeom>
        </p:spPr>
      </p:pic>
    </p:spTree>
    <p:extLst>
      <p:ext uri="{BB962C8B-B14F-4D97-AF65-F5344CB8AC3E}">
        <p14:creationId xmlns:p14="http://schemas.microsoft.com/office/powerpoint/2010/main" val="3125443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7591C3BF-60BD-4751-A5DA-FB13386F4CDF}"/>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21" name="think-cell Slide" r:id="rId17" imgW="592" imgH="591" progId="TCLayout.ActiveDocument.1">
                  <p:embed/>
                </p:oleObj>
              </mc:Choice>
              <mc:Fallback>
                <p:oleObj name="think-cell Slide" r:id="rId17" imgW="592" imgH="591" progId="TCLayout.ActiveDocument.1">
                  <p:embed/>
                  <p:pic>
                    <p:nvPicPr>
                      <p:cNvPr id="6" name="Object 6" hidden="1">
                        <a:extLst>
                          <a:ext uri="{FF2B5EF4-FFF2-40B4-BE49-F238E27FC236}">
                            <a16:creationId xmlns:a16="http://schemas.microsoft.com/office/drawing/2014/main" id="{7591C3BF-60BD-4751-A5DA-FB13386F4CDF}"/>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320DA1CB-74E0-45FF-8232-D7B012CAB94E}"/>
              </a:ext>
            </a:extLst>
          </p:cNvPr>
          <p:cNvSpPr/>
          <p:nvPr/>
        </p:nvSpPr>
        <p:spPr>
          <a:xfrm>
            <a:off x="3194137" y="1326940"/>
            <a:ext cx="8671798" cy="2377293"/>
          </a:xfrm>
          <a:prstGeom prst="rect">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5" name="Rectangle 1" hidden="1">
            <a:extLst>
              <a:ext uri="{FF2B5EF4-FFF2-40B4-BE49-F238E27FC236}">
                <a16:creationId xmlns:a16="http://schemas.microsoft.com/office/drawing/2014/main" id="{B1FCAE71-69E1-4A5E-A594-8E3CB7C28452}"/>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a:solidFill>
                <a:schemeClr val="bg1"/>
              </a:solidFill>
              <a:latin typeface="Georgia" panose="02040502050405020303" pitchFamily="18" charset="0"/>
              <a:ea typeface="+mj-ea"/>
              <a:cs typeface="+mj-cs"/>
              <a:sym typeface="Georgia" panose="02040502050405020303" pitchFamily="18" charset="0"/>
            </a:endParaRPr>
          </a:p>
        </p:txBody>
      </p:sp>
      <p:sp>
        <p:nvSpPr>
          <p:cNvPr id="172049" name="2. Slide Title"/>
          <p:cNvSpPr>
            <a:spLocks noGrp="1" noChangeArrowheads="1"/>
          </p:cNvSpPr>
          <p:nvPr>
            <p:ph type="title"/>
            <p:custDataLst>
              <p:tags r:id="rId5"/>
            </p:custDataLst>
          </p:nvPr>
        </p:nvSpPr>
        <p:spPr>
          <a:xfrm>
            <a:off x="554735" y="409495"/>
            <a:ext cx="11082528" cy="553998"/>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4000" b="1" dirty="0">
                <a:solidFill>
                  <a:schemeClr val="accent2"/>
                </a:solidFill>
                <a:latin typeface="Book Antiqua" panose="02040602050305030304" pitchFamily="18" charset="0"/>
              </a:rPr>
              <a:t>Advancement Communication Enhancements</a:t>
            </a:r>
          </a:p>
        </p:txBody>
      </p:sp>
      <p:grpSp>
        <p:nvGrpSpPr>
          <p:cNvPr id="9" name="Group 8">
            <a:extLst>
              <a:ext uri="{FF2B5EF4-FFF2-40B4-BE49-F238E27FC236}">
                <a16:creationId xmlns:a16="http://schemas.microsoft.com/office/drawing/2014/main" id="{57C8D5D8-B0C5-491B-B69F-33A5E3707FAF}"/>
              </a:ext>
            </a:extLst>
          </p:cNvPr>
          <p:cNvGrpSpPr/>
          <p:nvPr/>
        </p:nvGrpSpPr>
        <p:grpSpPr>
          <a:xfrm>
            <a:off x="6265190" y="1429494"/>
            <a:ext cx="2516847" cy="2074709"/>
            <a:chOff x="6265190" y="1028219"/>
            <a:chExt cx="2516847" cy="2074709"/>
          </a:xfrm>
        </p:grpSpPr>
        <p:pic>
          <p:nvPicPr>
            <p:cNvPr id="98" name="CustomIcon">
              <a:extLst>
                <a:ext uri="{FF2B5EF4-FFF2-40B4-BE49-F238E27FC236}">
                  <a16:creationId xmlns:a16="http://schemas.microsoft.com/office/drawing/2014/main" id="{A5E11DC6-1570-4C86-9DDF-591D6D15B500}"/>
                </a:ext>
              </a:extLst>
            </p:cNvPr>
            <p:cNvPicPr>
              <a:picLocks noChangeAspect="1"/>
            </p:cNvPicPr>
            <p:nvPr>
              <p:custDataLst>
                <p:tags r:id="rId14"/>
              </p:custDataLst>
            </p:nvPr>
          </p:nvPicPr>
          <p:blipFill>
            <a:blip r:embed="rId19">
              <a:extLst>
                <a:ext uri="{96DAC541-7B7A-43D3-8B79-37D633B846F1}">
                  <asvg:svgBlip xmlns:asvg="http://schemas.microsoft.com/office/drawing/2016/SVG/main" r:embed="rId20"/>
                </a:ext>
              </a:extLst>
            </a:blip>
            <a:stretch>
              <a:fillRect/>
            </a:stretch>
          </p:blipFill>
          <p:spPr>
            <a:xfrm>
              <a:off x="6265190" y="1028219"/>
              <a:ext cx="609600" cy="609600"/>
            </a:xfrm>
            <a:prstGeom prst="rect">
              <a:avLst/>
            </a:prstGeom>
          </p:spPr>
        </p:pic>
        <p:cxnSp>
          <p:nvCxnSpPr>
            <p:cNvPr id="101" name="Straight Connector 100">
              <a:extLst>
                <a:ext uri="{FF2B5EF4-FFF2-40B4-BE49-F238E27FC236}">
                  <a16:creationId xmlns:a16="http://schemas.microsoft.com/office/drawing/2014/main" id="{819F9324-AFD4-47F5-95DC-513330A658F4}"/>
                </a:ext>
              </a:extLst>
            </p:cNvPr>
            <p:cNvCxnSpPr>
              <a:cxnSpLocks/>
            </p:cNvCxnSpPr>
            <p:nvPr/>
          </p:nvCxnSpPr>
          <p:spPr>
            <a:xfrm>
              <a:off x="6265190" y="2224708"/>
              <a:ext cx="2516847"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71A173BD-E799-49F6-B270-49CCD6DBE20D}"/>
                </a:ext>
              </a:extLst>
            </p:cNvPr>
            <p:cNvSpPr txBox="1">
              <a:spLocks/>
            </p:cNvSpPr>
            <p:nvPr/>
          </p:nvSpPr>
          <p:spPr>
            <a:xfrm>
              <a:off x="6265190" y="1777375"/>
              <a:ext cx="2516847" cy="307777"/>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Donor recognition</a:t>
              </a:r>
            </a:p>
          </p:txBody>
        </p:sp>
        <p:sp>
          <p:nvSpPr>
            <p:cNvPr id="110" name="TextBox 109">
              <a:extLst>
                <a:ext uri="{FF2B5EF4-FFF2-40B4-BE49-F238E27FC236}">
                  <a16:creationId xmlns:a16="http://schemas.microsoft.com/office/drawing/2014/main" id="{30BE8717-BF43-4EE5-84B5-9461176DD522}"/>
                </a:ext>
              </a:extLst>
            </p:cNvPr>
            <p:cNvSpPr txBox="1">
              <a:spLocks/>
            </p:cNvSpPr>
            <p:nvPr/>
          </p:nvSpPr>
          <p:spPr>
            <a:xfrm>
              <a:off x="6265190" y="2364264"/>
              <a:ext cx="2516847"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Designated spaces to recognize individual and corporate donors</a:t>
              </a:r>
            </a:p>
          </p:txBody>
        </p:sp>
      </p:grpSp>
      <p:grpSp>
        <p:nvGrpSpPr>
          <p:cNvPr id="10" name="Group 9">
            <a:extLst>
              <a:ext uri="{FF2B5EF4-FFF2-40B4-BE49-F238E27FC236}">
                <a16:creationId xmlns:a16="http://schemas.microsoft.com/office/drawing/2014/main" id="{2FF3A73D-F09D-45E7-A5CC-BCAE96404746}"/>
              </a:ext>
            </a:extLst>
          </p:cNvPr>
          <p:cNvGrpSpPr/>
          <p:nvPr/>
        </p:nvGrpSpPr>
        <p:grpSpPr>
          <a:xfrm>
            <a:off x="6265190" y="3789347"/>
            <a:ext cx="2516847" cy="2074709"/>
            <a:chOff x="9120416" y="1028219"/>
            <a:chExt cx="2516847" cy="2074709"/>
          </a:xfrm>
        </p:grpSpPr>
        <p:pic>
          <p:nvPicPr>
            <p:cNvPr id="120" name="CustomIcon">
              <a:extLst>
                <a:ext uri="{FF2B5EF4-FFF2-40B4-BE49-F238E27FC236}">
                  <a16:creationId xmlns:a16="http://schemas.microsoft.com/office/drawing/2014/main" id="{31308605-0416-43F9-A972-C21C45979B38}"/>
                </a:ext>
              </a:extLst>
            </p:cNvPr>
            <p:cNvPicPr>
              <a:picLocks noChangeAspect="1"/>
            </p:cNvPicPr>
            <p:nvPr>
              <p:custDataLst>
                <p:tags r:id="rId13"/>
              </p:custDataLst>
            </p:nvPr>
          </p:nvPicPr>
          <p:blipFill>
            <a:blip r:embed="rId21">
              <a:extLst>
                <a:ext uri="{96DAC541-7B7A-43D3-8B79-37D633B846F1}">
                  <asvg:svgBlip xmlns:asvg="http://schemas.microsoft.com/office/drawing/2016/SVG/main" r:embed="rId22"/>
                </a:ext>
              </a:extLst>
            </a:blip>
            <a:stretch>
              <a:fillRect/>
            </a:stretch>
          </p:blipFill>
          <p:spPr>
            <a:xfrm>
              <a:off x="9120416" y="1028219"/>
              <a:ext cx="609600" cy="609600"/>
            </a:xfrm>
            <a:prstGeom prst="rect">
              <a:avLst/>
            </a:prstGeom>
          </p:spPr>
        </p:pic>
        <p:cxnSp>
          <p:nvCxnSpPr>
            <p:cNvPr id="124" name="Straight Connector 123">
              <a:extLst>
                <a:ext uri="{FF2B5EF4-FFF2-40B4-BE49-F238E27FC236}">
                  <a16:creationId xmlns:a16="http://schemas.microsoft.com/office/drawing/2014/main" id="{3AA35DE9-3E5E-4B4D-B603-B6B72AF843E1}"/>
                </a:ext>
              </a:extLst>
            </p:cNvPr>
            <p:cNvCxnSpPr>
              <a:cxnSpLocks/>
            </p:cNvCxnSpPr>
            <p:nvPr/>
          </p:nvCxnSpPr>
          <p:spPr>
            <a:xfrm>
              <a:off x="9120416" y="2224708"/>
              <a:ext cx="2516847" cy="0"/>
            </a:xfrm>
            <a:prstGeom prst="line">
              <a:avLst/>
            </a:prstGeom>
            <a:ln w="127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C9BB54CA-4F85-4590-8075-0B0DF666373C}"/>
                </a:ext>
              </a:extLst>
            </p:cNvPr>
            <p:cNvSpPr txBox="1">
              <a:spLocks/>
            </p:cNvSpPr>
            <p:nvPr/>
          </p:nvSpPr>
          <p:spPr>
            <a:xfrm>
              <a:off x="9120416" y="1777375"/>
              <a:ext cx="2516847" cy="307777"/>
            </a:xfrm>
            <a:prstGeom prst="rect">
              <a:avLst/>
            </a:prstGeom>
            <a:ln>
              <a:solidFill>
                <a:schemeClr val="accent2"/>
              </a:solidFill>
            </a:ln>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Streamlined giving</a:t>
              </a:r>
            </a:p>
          </p:txBody>
        </p:sp>
        <p:sp>
          <p:nvSpPr>
            <p:cNvPr id="126" name="TextBox 125">
              <a:extLst>
                <a:ext uri="{FF2B5EF4-FFF2-40B4-BE49-F238E27FC236}">
                  <a16:creationId xmlns:a16="http://schemas.microsoft.com/office/drawing/2014/main" id="{D7A0802C-E3CD-4FED-BCC2-1908DF2BB854}"/>
                </a:ext>
              </a:extLst>
            </p:cNvPr>
            <p:cNvSpPr txBox="1">
              <a:spLocks/>
            </p:cNvSpPr>
            <p:nvPr/>
          </p:nvSpPr>
          <p:spPr>
            <a:xfrm>
              <a:off x="9120416" y="2364264"/>
              <a:ext cx="2516847" cy="738664"/>
            </a:xfrm>
            <a:prstGeom prst="rect">
              <a:avLst/>
            </a:prstGeom>
            <a:ln>
              <a:solidFill>
                <a:schemeClr val="accent2"/>
              </a:solidFill>
            </a:ln>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dirty="0"/>
                <a:t>Gift page has concise wording, limited fields, and/or suggested giving amounts</a:t>
              </a:r>
            </a:p>
          </p:txBody>
        </p:sp>
      </p:grpSp>
      <p:grpSp>
        <p:nvGrpSpPr>
          <p:cNvPr id="11" name="Group 10">
            <a:extLst>
              <a:ext uri="{FF2B5EF4-FFF2-40B4-BE49-F238E27FC236}">
                <a16:creationId xmlns:a16="http://schemas.microsoft.com/office/drawing/2014/main" id="{4DD89316-53EE-4220-A195-A4BDA107807F}"/>
              </a:ext>
            </a:extLst>
          </p:cNvPr>
          <p:cNvGrpSpPr/>
          <p:nvPr/>
        </p:nvGrpSpPr>
        <p:grpSpPr>
          <a:xfrm>
            <a:off x="554736" y="3789347"/>
            <a:ext cx="2516847" cy="2074709"/>
            <a:chOff x="554736" y="3388072"/>
            <a:chExt cx="2516847" cy="2074709"/>
          </a:xfrm>
        </p:grpSpPr>
        <p:pic>
          <p:nvPicPr>
            <p:cNvPr id="97" name="CustomIcon">
              <a:extLst>
                <a:ext uri="{FF2B5EF4-FFF2-40B4-BE49-F238E27FC236}">
                  <a16:creationId xmlns:a16="http://schemas.microsoft.com/office/drawing/2014/main" id="{A2634386-D03B-4324-85C4-34F97404D58D}"/>
                </a:ext>
              </a:extLst>
            </p:cNvPr>
            <p:cNvPicPr>
              <a:picLocks noChangeAspect="1"/>
            </p:cNvPicPr>
            <p:nvPr>
              <p:custDataLst>
                <p:tags r:id="rId12"/>
              </p:custDataLst>
            </p:nvPr>
          </p:nvPicPr>
          <p:blipFill>
            <a:blip r:embed="rId23">
              <a:extLst>
                <a:ext uri="{96DAC541-7B7A-43D3-8B79-37D633B846F1}">
                  <asvg:svgBlip xmlns:asvg="http://schemas.microsoft.com/office/drawing/2016/SVG/main" r:embed="rId24"/>
                </a:ext>
              </a:extLst>
            </a:blip>
            <a:stretch>
              <a:fillRect/>
            </a:stretch>
          </p:blipFill>
          <p:spPr>
            <a:xfrm>
              <a:off x="554736" y="3388072"/>
              <a:ext cx="609600" cy="609600"/>
            </a:xfrm>
            <a:prstGeom prst="rect">
              <a:avLst/>
            </a:prstGeom>
          </p:spPr>
        </p:pic>
        <p:cxnSp>
          <p:nvCxnSpPr>
            <p:cNvPr id="111" name="Straight Connector 110">
              <a:extLst>
                <a:ext uri="{FF2B5EF4-FFF2-40B4-BE49-F238E27FC236}">
                  <a16:creationId xmlns:a16="http://schemas.microsoft.com/office/drawing/2014/main" id="{5E4D1F0C-7DEA-4672-8C76-F5674CB27141}"/>
                </a:ext>
              </a:extLst>
            </p:cNvPr>
            <p:cNvCxnSpPr>
              <a:cxnSpLocks/>
            </p:cNvCxnSpPr>
            <p:nvPr/>
          </p:nvCxnSpPr>
          <p:spPr>
            <a:xfrm>
              <a:off x="554736" y="4584561"/>
              <a:ext cx="2516847"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6BAA4B62-C041-4DFC-A792-9E3854AC0725}"/>
                </a:ext>
              </a:extLst>
            </p:cNvPr>
            <p:cNvSpPr txBox="1">
              <a:spLocks/>
            </p:cNvSpPr>
            <p:nvPr/>
          </p:nvSpPr>
          <p:spPr>
            <a:xfrm>
              <a:off x="554736" y="4137228"/>
              <a:ext cx="2516847" cy="307777"/>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Various giving paths</a:t>
              </a:r>
            </a:p>
          </p:txBody>
        </p:sp>
        <p:sp>
          <p:nvSpPr>
            <p:cNvPr id="117" name="TextBox 116">
              <a:extLst>
                <a:ext uri="{FF2B5EF4-FFF2-40B4-BE49-F238E27FC236}">
                  <a16:creationId xmlns:a16="http://schemas.microsoft.com/office/drawing/2014/main" id="{71DA1276-D00C-4359-8FD6-EB710F988490}"/>
                </a:ext>
              </a:extLst>
            </p:cNvPr>
            <p:cNvSpPr txBox="1">
              <a:spLocks/>
            </p:cNvSpPr>
            <p:nvPr/>
          </p:nvSpPr>
          <p:spPr>
            <a:xfrm>
              <a:off x="554736" y="4724117"/>
              <a:ext cx="2516847"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Clearly indicates how to participate in gift matching, establish recurring gifts, etc.</a:t>
              </a:r>
            </a:p>
          </p:txBody>
        </p:sp>
      </p:grpSp>
      <p:grpSp>
        <p:nvGrpSpPr>
          <p:cNvPr id="13" name="Group 12">
            <a:extLst>
              <a:ext uri="{FF2B5EF4-FFF2-40B4-BE49-F238E27FC236}">
                <a16:creationId xmlns:a16="http://schemas.microsoft.com/office/drawing/2014/main" id="{4DB55D4A-81C3-456B-B48C-FD3166375B8B}"/>
              </a:ext>
            </a:extLst>
          </p:cNvPr>
          <p:cNvGrpSpPr/>
          <p:nvPr/>
        </p:nvGrpSpPr>
        <p:grpSpPr>
          <a:xfrm>
            <a:off x="9120416" y="1429494"/>
            <a:ext cx="2516847" cy="2074709"/>
            <a:chOff x="6265190" y="3388072"/>
            <a:chExt cx="2516847" cy="2074709"/>
          </a:xfrm>
        </p:grpSpPr>
        <p:pic>
          <p:nvPicPr>
            <p:cNvPr id="96" name="CustomIcon">
              <a:extLst>
                <a:ext uri="{FF2B5EF4-FFF2-40B4-BE49-F238E27FC236}">
                  <a16:creationId xmlns:a16="http://schemas.microsoft.com/office/drawing/2014/main" id="{175AD563-EFE8-4E4D-8162-67A772C6D99C}"/>
                </a:ext>
              </a:extLst>
            </p:cNvPr>
            <p:cNvPicPr>
              <a:picLocks noChangeAspect="1"/>
            </p:cNvPicPr>
            <p:nvPr>
              <p:custDataLst>
                <p:tags r:id="rId11"/>
              </p:custDataLst>
            </p:nvPr>
          </p:nvPicPr>
          <p:blipFill>
            <a:blip r:embed="rId25">
              <a:extLst>
                <a:ext uri="{96DAC541-7B7A-43D3-8B79-37D633B846F1}">
                  <asvg:svgBlip xmlns:asvg="http://schemas.microsoft.com/office/drawing/2016/SVG/main" r:embed="rId26"/>
                </a:ext>
              </a:extLst>
            </a:blip>
            <a:stretch>
              <a:fillRect/>
            </a:stretch>
          </p:blipFill>
          <p:spPr>
            <a:xfrm>
              <a:off x="6265190" y="3388072"/>
              <a:ext cx="609600" cy="609600"/>
            </a:xfrm>
            <a:prstGeom prst="rect">
              <a:avLst/>
            </a:prstGeom>
          </p:spPr>
        </p:pic>
        <p:cxnSp>
          <p:nvCxnSpPr>
            <p:cNvPr id="113" name="Straight Connector 112">
              <a:extLst>
                <a:ext uri="{FF2B5EF4-FFF2-40B4-BE49-F238E27FC236}">
                  <a16:creationId xmlns:a16="http://schemas.microsoft.com/office/drawing/2014/main" id="{DD198E69-C4D9-4E01-907B-400F50A9AB1B}"/>
                </a:ext>
              </a:extLst>
            </p:cNvPr>
            <p:cNvCxnSpPr>
              <a:cxnSpLocks/>
            </p:cNvCxnSpPr>
            <p:nvPr/>
          </p:nvCxnSpPr>
          <p:spPr>
            <a:xfrm>
              <a:off x="6265190" y="4584561"/>
              <a:ext cx="2516847" cy="0"/>
            </a:xfrm>
            <a:prstGeom prst="line">
              <a:avLst/>
            </a:prstGeom>
            <a:ln w="127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BA394457-4940-4231-93D2-1FE7B7D9B170}"/>
                </a:ext>
              </a:extLst>
            </p:cNvPr>
            <p:cNvSpPr txBox="1">
              <a:spLocks/>
            </p:cNvSpPr>
            <p:nvPr/>
          </p:nvSpPr>
          <p:spPr>
            <a:xfrm>
              <a:off x="6265190" y="4137228"/>
              <a:ext cx="2516847" cy="307777"/>
            </a:xfrm>
            <a:prstGeom prst="rect">
              <a:avLst/>
            </a:prstGeom>
            <a:ln>
              <a:solidFill>
                <a:schemeClr val="accent2"/>
              </a:solidFill>
            </a:ln>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Community giving</a:t>
              </a:r>
            </a:p>
          </p:txBody>
        </p:sp>
        <p:sp>
          <p:nvSpPr>
            <p:cNvPr id="119" name="TextBox 118">
              <a:extLst>
                <a:ext uri="{FF2B5EF4-FFF2-40B4-BE49-F238E27FC236}">
                  <a16:creationId xmlns:a16="http://schemas.microsoft.com/office/drawing/2014/main" id="{B1681111-3FB6-4040-B60B-F581172A5CCD}"/>
                </a:ext>
              </a:extLst>
            </p:cNvPr>
            <p:cNvSpPr txBox="1">
              <a:spLocks/>
            </p:cNvSpPr>
            <p:nvPr/>
          </p:nvSpPr>
          <p:spPr>
            <a:xfrm>
              <a:off x="6265190" y="4724117"/>
              <a:ext cx="2516847" cy="738664"/>
            </a:xfrm>
            <a:prstGeom prst="rect">
              <a:avLst/>
            </a:prstGeom>
            <a:ln>
              <a:solidFill>
                <a:schemeClr val="accent2"/>
              </a:solidFill>
            </a:ln>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Highlighted giving circles and events with options for sharing over social media</a:t>
              </a:r>
            </a:p>
          </p:txBody>
        </p:sp>
      </p:grpSp>
      <p:grpSp>
        <p:nvGrpSpPr>
          <p:cNvPr id="8" name="Group 7">
            <a:extLst>
              <a:ext uri="{FF2B5EF4-FFF2-40B4-BE49-F238E27FC236}">
                <a16:creationId xmlns:a16="http://schemas.microsoft.com/office/drawing/2014/main" id="{2FD92EAC-CA74-49EB-91F0-1AC805F11048}"/>
              </a:ext>
            </a:extLst>
          </p:cNvPr>
          <p:cNvGrpSpPr/>
          <p:nvPr/>
        </p:nvGrpSpPr>
        <p:grpSpPr>
          <a:xfrm>
            <a:off x="3409963" y="3789347"/>
            <a:ext cx="2516847" cy="2074709"/>
            <a:chOff x="3409963" y="1028219"/>
            <a:chExt cx="2516847" cy="2074709"/>
          </a:xfrm>
        </p:grpSpPr>
        <p:cxnSp>
          <p:nvCxnSpPr>
            <p:cNvPr id="100" name="Straight Connector 99">
              <a:extLst>
                <a:ext uri="{FF2B5EF4-FFF2-40B4-BE49-F238E27FC236}">
                  <a16:creationId xmlns:a16="http://schemas.microsoft.com/office/drawing/2014/main" id="{48447123-74A9-43A2-A33F-7FD7C15C7BDE}"/>
                </a:ext>
              </a:extLst>
            </p:cNvPr>
            <p:cNvCxnSpPr>
              <a:cxnSpLocks/>
            </p:cNvCxnSpPr>
            <p:nvPr/>
          </p:nvCxnSpPr>
          <p:spPr>
            <a:xfrm>
              <a:off x="3409963" y="2224708"/>
              <a:ext cx="2516847"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58C47F65-ACC3-4BCB-A025-9475B876B4BB}"/>
                </a:ext>
              </a:extLst>
            </p:cNvPr>
            <p:cNvSpPr txBox="1">
              <a:spLocks/>
            </p:cNvSpPr>
            <p:nvPr/>
          </p:nvSpPr>
          <p:spPr>
            <a:xfrm>
              <a:off x="3409963" y="1777375"/>
              <a:ext cx="2516847" cy="307777"/>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Tailored giving</a:t>
              </a:r>
            </a:p>
          </p:txBody>
        </p:sp>
        <p:sp>
          <p:nvSpPr>
            <p:cNvPr id="109" name="TextBox 108">
              <a:extLst>
                <a:ext uri="{FF2B5EF4-FFF2-40B4-BE49-F238E27FC236}">
                  <a16:creationId xmlns:a16="http://schemas.microsoft.com/office/drawing/2014/main" id="{EC5DE1FD-1646-497D-AC93-9874F1E1DF80}"/>
                </a:ext>
              </a:extLst>
            </p:cNvPr>
            <p:cNvSpPr txBox="1">
              <a:spLocks/>
            </p:cNvSpPr>
            <p:nvPr/>
          </p:nvSpPr>
          <p:spPr>
            <a:xfrm>
              <a:off x="3409963" y="2364264"/>
              <a:ext cx="2516847"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Department or fund specific giving opportunities clearly highlighted </a:t>
              </a:r>
            </a:p>
          </p:txBody>
        </p:sp>
        <p:pic>
          <p:nvPicPr>
            <p:cNvPr id="121" name="CustomIcon">
              <a:extLst>
                <a:ext uri="{FF2B5EF4-FFF2-40B4-BE49-F238E27FC236}">
                  <a16:creationId xmlns:a16="http://schemas.microsoft.com/office/drawing/2014/main" id="{A4793E0B-FB02-4178-8D65-25F2C6E7EDE6}"/>
                </a:ext>
              </a:extLst>
            </p:cNvPr>
            <p:cNvPicPr>
              <a:picLocks noChangeAspect="1"/>
            </p:cNvPicPr>
            <p:nvPr>
              <p:custDataLst>
                <p:tags r:id="rId10"/>
              </p:custDataLst>
            </p:nvPr>
          </p:nvPicPr>
          <p:blipFill>
            <a:blip r:embed="rId27">
              <a:extLst>
                <a:ext uri="{96DAC541-7B7A-43D3-8B79-37D633B846F1}">
                  <asvg:svgBlip xmlns:asvg="http://schemas.microsoft.com/office/drawing/2016/SVG/main" r:embed="rId28"/>
                </a:ext>
              </a:extLst>
            </a:blip>
            <a:stretch>
              <a:fillRect/>
            </a:stretch>
          </p:blipFill>
          <p:spPr>
            <a:xfrm>
              <a:off x="3409963" y="1028219"/>
              <a:ext cx="609600" cy="609600"/>
            </a:xfrm>
            <a:prstGeom prst="rect">
              <a:avLst/>
            </a:prstGeom>
          </p:spPr>
        </p:pic>
      </p:grpSp>
      <p:grpSp>
        <p:nvGrpSpPr>
          <p:cNvPr id="12" name="Group 11">
            <a:extLst>
              <a:ext uri="{FF2B5EF4-FFF2-40B4-BE49-F238E27FC236}">
                <a16:creationId xmlns:a16="http://schemas.microsoft.com/office/drawing/2014/main" id="{28F12F90-E63F-435D-AD21-A158EC921884}"/>
              </a:ext>
            </a:extLst>
          </p:cNvPr>
          <p:cNvGrpSpPr/>
          <p:nvPr/>
        </p:nvGrpSpPr>
        <p:grpSpPr>
          <a:xfrm>
            <a:off x="554735" y="1429494"/>
            <a:ext cx="2516847" cy="2074709"/>
            <a:chOff x="3409963" y="3388072"/>
            <a:chExt cx="2516847" cy="2074709"/>
          </a:xfrm>
        </p:grpSpPr>
        <p:cxnSp>
          <p:nvCxnSpPr>
            <p:cNvPr id="112" name="Straight Connector 111">
              <a:extLst>
                <a:ext uri="{FF2B5EF4-FFF2-40B4-BE49-F238E27FC236}">
                  <a16:creationId xmlns:a16="http://schemas.microsoft.com/office/drawing/2014/main" id="{7C2BC9C1-79D2-4EB2-830F-76ED8FF7174D}"/>
                </a:ext>
              </a:extLst>
            </p:cNvPr>
            <p:cNvCxnSpPr>
              <a:cxnSpLocks/>
            </p:cNvCxnSpPr>
            <p:nvPr/>
          </p:nvCxnSpPr>
          <p:spPr>
            <a:xfrm>
              <a:off x="3409963" y="4584561"/>
              <a:ext cx="2516847"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87FA87D1-2733-4891-952A-54EF0F4373BE}"/>
                </a:ext>
              </a:extLst>
            </p:cNvPr>
            <p:cNvSpPr txBox="1">
              <a:spLocks/>
            </p:cNvSpPr>
            <p:nvPr/>
          </p:nvSpPr>
          <p:spPr>
            <a:xfrm>
              <a:off x="3409963" y="4137228"/>
              <a:ext cx="2516847" cy="307777"/>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Strategic vision</a:t>
              </a:r>
            </a:p>
          </p:txBody>
        </p:sp>
        <p:sp>
          <p:nvSpPr>
            <p:cNvPr id="118" name="TextBox 117">
              <a:extLst>
                <a:ext uri="{FF2B5EF4-FFF2-40B4-BE49-F238E27FC236}">
                  <a16:creationId xmlns:a16="http://schemas.microsoft.com/office/drawing/2014/main" id="{307431FC-79A2-4C29-9FCD-18CEFED6CFB0}"/>
                </a:ext>
              </a:extLst>
            </p:cNvPr>
            <p:cNvSpPr txBox="1">
              <a:spLocks/>
            </p:cNvSpPr>
            <p:nvPr/>
          </p:nvSpPr>
          <p:spPr>
            <a:xfrm>
              <a:off x="3409963" y="4724117"/>
              <a:ext cx="2516847"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Main priorities of campaign and strategic plan alignment are summarized</a:t>
              </a:r>
            </a:p>
          </p:txBody>
        </p:sp>
        <p:pic>
          <p:nvPicPr>
            <p:cNvPr id="122" name="CustomIcon">
              <a:extLst>
                <a:ext uri="{FF2B5EF4-FFF2-40B4-BE49-F238E27FC236}">
                  <a16:creationId xmlns:a16="http://schemas.microsoft.com/office/drawing/2014/main" id="{EF70FFB1-640F-4C4D-B13B-7391BC241E8C}"/>
                </a:ext>
              </a:extLst>
            </p:cNvPr>
            <p:cNvPicPr>
              <a:picLocks noChangeAspect="1"/>
            </p:cNvPicPr>
            <p:nvPr>
              <p:custDataLst>
                <p:tags r:id="rId9"/>
              </p:custDataLst>
            </p:nvPr>
          </p:nvPicPr>
          <p:blipFill>
            <a:blip r:embed="rId29">
              <a:extLst>
                <a:ext uri="{96DAC541-7B7A-43D3-8B79-37D633B846F1}">
                  <asvg:svgBlip xmlns:asvg="http://schemas.microsoft.com/office/drawing/2016/SVG/main" r:embed="rId30"/>
                </a:ext>
              </a:extLst>
            </a:blip>
            <a:stretch>
              <a:fillRect/>
            </a:stretch>
          </p:blipFill>
          <p:spPr>
            <a:xfrm>
              <a:off x="3409963" y="3388072"/>
              <a:ext cx="609600" cy="609600"/>
            </a:xfrm>
            <a:prstGeom prst="rect">
              <a:avLst/>
            </a:prstGeom>
          </p:spPr>
        </p:pic>
      </p:grpSp>
      <p:grpSp>
        <p:nvGrpSpPr>
          <p:cNvPr id="7" name="Group 6">
            <a:extLst>
              <a:ext uri="{FF2B5EF4-FFF2-40B4-BE49-F238E27FC236}">
                <a16:creationId xmlns:a16="http://schemas.microsoft.com/office/drawing/2014/main" id="{69C3E72E-0FC2-4720-84F6-EEF416426702}"/>
              </a:ext>
            </a:extLst>
          </p:cNvPr>
          <p:cNvGrpSpPr/>
          <p:nvPr/>
        </p:nvGrpSpPr>
        <p:grpSpPr>
          <a:xfrm>
            <a:off x="3409963" y="1429494"/>
            <a:ext cx="2516848" cy="2035996"/>
            <a:chOff x="554735" y="1028219"/>
            <a:chExt cx="2516848" cy="2035996"/>
          </a:xfrm>
        </p:grpSpPr>
        <p:cxnSp>
          <p:nvCxnSpPr>
            <p:cNvPr id="99" name="Straight Connector 98">
              <a:extLst>
                <a:ext uri="{FF2B5EF4-FFF2-40B4-BE49-F238E27FC236}">
                  <a16:creationId xmlns:a16="http://schemas.microsoft.com/office/drawing/2014/main" id="{D65E0BFD-7C91-4FAA-993B-186A18B85326}"/>
                </a:ext>
              </a:extLst>
            </p:cNvPr>
            <p:cNvCxnSpPr>
              <a:cxnSpLocks/>
            </p:cNvCxnSpPr>
            <p:nvPr/>
          </p:nvCxnSpPr>
          <p:spPr>
            <a:xfrm>
              <a:off x="554736" y="2224708"/>
              <a:ext cx="2516847"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FB51A3CC-51B7-4A78-979B-E558F9E53EF3}"/>
                </a:ext>
              </a:extLst>
            </p:cNvPr>
            <p:cNvSpPr txBox="1">
              <a:spLocks/>
            </p:cNvSpPr>
            <p:nvPr/>
          </p:nvSpPr>
          <p:spPr>
            <a:xfrm>
              <a:off x="554736" y="1777375"/>
              <a:ext cx="2516847" cy="307777"/>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Clear impact</a:t>
              </a:r>
            </a:p>
          </p:txBody>
        </p:sp>
        <p:sp>
          <p:nvSpPr>
            <p:cNvPr id="108" name="TextBox 107">
              <a:extLst>
                <a:ext uri="{FF2B5EF4-FFF2-40B4-BE49-F238E27FC236}">
                  <a16:creationId xmlns:a16="http://schemas.microsoft.com/office/drawing/2014/main" id="{25EE8B82-D8BB-4C8B-9A7E-184311DB5CA1}"/>
                </a:ext>
              </a:extLst>
            </p:cNvPr>
            <p:cNvSpPr txBox="1">
              <a:spLocks/>
            </p:cNvSpPr>
            <p:nvPr/>
          </p:nvSpPr>
          <p:spPr>
            <a:xfrm>
              <a:off x="554736" y="2325551"/>
              <a:ext cx="2516847"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Direct messaging around impact of giving and clear next steps to learn more</a:t>
              </a:r>
            </a:p>
          </p:txBody>
        </p:sp>
        <p:pic>
          <p:nvPicPr>
            <p:cNvPr id="15" name="CustomIcon">
              <a:extLst>
                <a:ext uri="{FF2B5EF4-FFF2-40B4-BE49-F238E27FC236}">
                  <a16:creationId xmlns:a16="http://schemas.microsoft.com/office/drawing/2014/main" id="{28554E73-1939-49D1-95D7-CA570D34B0F9}"/>
                </a:ext>
              </a:extLst>
            </p:cNvPr>
            <p:cNvPicPr>
              <a:picLocks noChangeAspect="1"/>
            </p:cNvPicPr>
            <p:nvPr>
              <p:custDataLst>
                <p:tags r:id="rId8"/>
              </p:custDataLst>
            </p:nvPr>
          </p:nvPicPr>
          <p:blipFill>
            <a:blip r:embed="rId31">
              <a:extLst>
                <a:ext uri="{96DAC541-7B7A-43D3-8B79-37D633B846F1}">
                  <asvg:svgBlip xmlns:asvg="http://schemas.microsoft.com/office/drawing/2016/SVG/main" r:embed="rId32"/>
                </a:ext>
              </a:extLst>
            </a:blip>
            <a:stretch>
              <a:fillRect/>
            </a:stretch>
          </p:blipFill>
          <p:spPr>
            <a:xfrm>
              <a:off x="554735" y="1028219"/>
              <a:ext cx="609600" cy="609600"/>
            </a:xfrm>
            <a:prstGeom prst="rect">
              <a:avLst/>
            </a:prstGeom>
          </p:spPr>
        </p:pic>
      </p:grpSp>
      <p:grpSp>
        <p:nvGrpSpPr>
          <p:cNvPr id="14" name="Group 13">
            <a:extLst>
              <a:ext uri="{FF2B5EF4-FFF2-40B4-BE49-F238E27FC236}">
                <a16:creationId xmlns:a16="http://schemas.microsoft.com/office/drawing/2014/main" id="{E0C82CF4-ADF8-49A2-AEA6-A9964BD70E3C}"/>
              </a:ext>
            </a:extLst>
          </p:cNvPr>
          <p:cNvGrpSpPr/>
          <p:nvPr/>
        </p:nvGrpSpPr>
        <p:grpSpPr>
          <a:xfrm>
            <a:off x="9120416" y="3789347"/>
            <a:ext cx="2604859" cy="2320930"/>
            <a:chOff x="9120416" y="3388072"/>
            <a:chExt cx="2604859" cy="2320930"/>
          </a:xfrm>
        </p:grpSpPr>
        <p:cxnSp>
          <p:nvCxnSpPr>
            <p:cNvPr id="127" name="Straight Connector 126">
              <a:extLst>
                <a:ext uri="{FF2B5EF4-FFF2-40B4-BE49-F238E27FC236}">
                  <a16:creationId xmlns:a16="http://schemas.microsoft.com/office/drawing/2014/main" id="{23874147-DD75-40F6-92F5-24F8C49AF120}"/>
                </a:ext>
              </a:extLst>
            </p:cNvPr>
            <p:cNvCxnSpPr>
              <a:cxnSpLocks/>
            </p:cNvCxnSpPr>
            <p:nvPr/>
          </p:nvCxnSpPr>
          <p:spPr>
            <a:xfrm>
              <a:off x="9120416" y="4584561"/>
              <a:ext cx="2516847" cy="0"/>
            </a:xfrm>
            <a:prstGeom prst="line">
              <a:avLst/>
            </a:prstGeom>
            <a:ln w="127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BBA8FB4A-0031-4546-8709-AEA0E8E94F05}"/>
                </a:ext>
              </a:extLst>
            </p:cNvPr>
            <p:cNvSpPr txBox="1">
              <a:spLocks/>
            </p:cNvSpPr>
            <p:nvPr/>
          </p:nvSpPr>
          <p:spPr>
            <a:xfrm>
              <a:off x="9120416" y="4137228"/>
              <a:ext cx="2516847" cy="307777"/>
            </a:xfrm>
            <a:prstGeom prst="rect">
              <a:avLst/>
            </a:prstGeom>
            <a:ln>
              <a:solidFill>
                <a:schemeClr val="accent2"/>
              </a:solidFill>
            </a:ln>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dirty="0">
                  <a:solidFill>
                    <a:schemeClr val="accent1"/>
                  </a:solidFill>
                </a:rPr>
                <a:t>Accessible support</a:t>
              </a:r>
            </a:p>
          </p:txBody>
        </p:sp>
        <p:sp>
          <p:nvSpPr>
            <p:cNvPr id="129" name="TextBox 128">
              <a:extLst>
                <a:ext uri="{FF2B5EF4-FFF2-40B4-BE49-F238E27FC236}">
                  <a16:creationId xmlns:a16="http://schemas.microsoft.com/office/drawing/2014/main" id="{9C72E61A-EC62-47DD-A63C-1F8CFD6CB513}"/>
                </a:ext>
              </a:extLst>
            </p:cNvPr>
            <p:cNvSpPr txBox="1">
              <a:spLocks/>
            </p:cNvSpPr>
            <p:nvPr/>
          </p:nvSpPr>
          <p:spPr>
            <a:xfrm>
              <a:off x="9120416" y="4724117"/>
              <a:ext cx="2604859" cy="984885"/>
            </a:xfrm>
            <a:prstGeom prst="rect">
              <a:avLst/>
            </a:prstGeom>
            <a:ln>
              <a:solidFill>
                <a:schemeClr val="accent2"/>
              </a:solidFill>
            </a:ln>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Clear contact information for advancement team and language that encourages outreach</a:t>
              </a:r>
            </a:p>
          </p:txBody>
        </p:sp>
        <p:pic>
          <p:nvPicPr>
            <p:cNvPr id="17" name="CustomIcon">
              <a:extLst>
                <a:ext uri="{FF2B5EF4-FFF2-40B4-BE49-F238E27FC236}">
                  <a16:creationId xmlns:a16="http://schemas.microsoft.com/office/drawing/2014/main" id="{29FC41F9-773A-4A60-A7C1-E3B704F4426B}"/>
                </a:ext>
              </a:extLst>
            </p:cNvPr>
            <p:cNvPicPr>
              <a:picLocks noChangeAspect="1"/>
            </p:cNvPicPr>
            <p:nvPr>
              <p:custDataLst>
                <p:tags r:id="rId7"/>
              </p:custDataLst>
            </p:nvPr>
          </p:nvPicPr>
          <p:blipFill>
            <a:blip r:embed="rId33">
              <a:extLst>
                <a:ext uri="{96DAC541-7B7A-43D3-8B79-37D633B846F1}">
                  <asvg:svgBlip xmlns:asvg="http://schemas.microsoft.com/office/drawing/2016/SVG/main" r:embed="rId34"/>
                </a:ext>
              </a:extLst>
            </a:blip>
            <a:stretch>
              <a:fillRect/>
            </a:stretch>
          </p:blipFill>
          <p:spPr>
            <a:xfrm>
              <a:off x="9120416" y="3388072"/>
              <a:ext cx="609600" cy="609600"/>
            </a:xfrm>
            <a:prstGeom prst="rect">
              <a:avLst/>
            </a:prstGeom>
          </p:spPr>
        </p:pic>
      </p:grpSp>
      <p:sp>
        <p:nvSpPr>
          <p:cNvPr id="38" name="5. Source">
            <a:extLst>
              <a:ext uri="{FF2B5EF4-FFF2-40B4-BE49-F238E27FC236}">
                <a16:creationId xmlns:a16="http://schemas.microsoft.com/office/drawing/2014/main" id="{12B7129D-477D-440C-BF00-84136F94DCF2}"/>
              </a:ext>
            </a:extLst>
          </p:cNvPr>
          <p:cNvSpPr txBox="1"/>
          <p:nvPr>
            <p:custDataLst>
              <p:tags r:id="rId6"/>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latin typeface="+mn-lt"/>
                <a:ea typeface="+mn-ea"/>
                <a:cs typeface="+mn-cs"/>
              </a:rPr>
              <a:t>Source: Funraise 2022 and 2023 Annual Report Manual</a:t>
            </a:r>
          </a:p>
        </p:txBody>
      </p:sp>
      <p:sp>
        <p:nvSpPr>
          <p:cNvPr id="51" name="Rectangle 50">
            <a:extLst>
              <a:ext uri="{FF2B5EF4-FFF2-40B4-BE49-F238E27FC236}">
                <a16:creationId xmlns:a16="http://schemas.microsoft.com/office/drawing/2014/main" id="{8E2FCE34-3815-44A1-BE88-6A7BA74FE0DF}"/>
              </a:ext>
            </a:extLst>
          </p:cNvPr>
          <p:cNvSpPr/>
          <p:nvPr/>
        </p:nvSpPr>
        <p:spPr>
          <a:xfrm>
            <a:off x="9645546" y="983947"/>
            <a:ext cx="212512" cy="170096"/>
          </a:xfrm>
          <a:prstGeom prst="rect">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dirty="0">
              <a:solidFill>
                <a:schemeClr val="bg1"/>
              </a:solidFill>
            </a:endParaRPr>
          </a:p>
        </p:txBody>
      </p:sp>
    </p:spTree>
    <p:custDataLst>
      <p:tags r:id="rId2"/>
    </p:custDataLst>
    <p:extLst>
      <p:ext uri="{BB962C8B-B14F-4D97-AF65-F5344CB8AC3E}">
        <p14:creationId xmlns:p14="http://schemas.microsoft.com/office/powerpoint/2010/main" val="60193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6" hidden="1">
            <a:extLst>
              <a:ext uri="{FF2B5EF4-FFF2-40B4-BE49-F238E27FC236}">
                <a16:creationId xmlns:a16="http://schemas.microsoft.com/office/drawing/2014/main" id="{0DA00DC4-D54B-4105-99C7-86B9FCFCFF1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46" name="think-cell Slide" r:id="rId26" imgW="186" imgH="179" progId="TCLayout.ActiveDocument.1">
                  <p:embed/>
                </p:oleObj>
              </mc:Choice>
              <mc:Fallback>
                <p:oleObj name="think-cell Slide" r:id="rId26" imgW="186" imgH="179" progId="TCLayout.ActiveDocument.1">
                  <p:embed/>
                  <p:pic>
                    <p:nvPicPr>
                      <p:cNvPr id="8" name="Object 6" hidden="1">
                        <a:extLst>
                          <a:ext uri="{FF2B5EF4-FFF2-40B4-BE49-F238E27FC236}">
                            <a16:creationId xmlns:a16="http://schemas.microsoft.com/office/drawing/2014/main" id="{0DA00DC4-D54B-4105-99C7-86B9FCFCFF1C}"/>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66" name="Rectangle: Rounded Corners 265">
            <a:extLst>
              <a:ext uri="{FF2B5EF4-FFF2-40B4-BE49-F238E27FC236}">
                <a16:creationId xmlns:a16="http://schemas.microsoft.com/office/drawing/2014/main" id="{B3BA2AC9-A782-439A-A260-CA80A4EEE978}"/>
              </a:ext>
            </a:extLst>
          </p:cNvPr>
          <p:cNvSpPr/>
          <p:nvPr/>
        </p:nvSpPr>
        <p:spPr>
          <a:xfrm>
            <a:off x="3262350" y="2684457"/>
            <a:ext cx="1169797" cy="2411309"/>
          </a:xfrm>
          <a:prstGeom prst="roundRect">
            <a:avLst>
              <a:gd name="adj" fmla="val 8610"/>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267" name="Picture 266">
            <a:extLst>
              <a:ext uri="{FF2B5EF4-FFF2-40B4-BE49-F238E27FC236}">
                <a16:creationId xmlns:a16="http://schemas.microsoft.com/office/drawing/2014/main" id="{1B953AB6-CEB9-47A2-BC1C-D5BA71B08E9E}"/>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3038627" y="2547252"/>
            <a:ext cx="1617243" cy="2664758"/>
          </a:xfrm>
          <a:prstGeom prst="rect">
            <a:avLst/>
          </a:prstGeom>
        </p:spPr>
      </p:pic>
      <p:sp>
        <p:nvSpPr>
          <p:cNvPr id="318" name="Rectangle: Rounded Corners 317">
            <a:extLst>
              <a:ext uri="{FF2B5EF4-FFF2-40B4-BE49-F238E27FC236}">
                <a16:creationId xmlns:a16="http://schemas.microsoft.com/office/drawing/2014/main" id="{42288F0C-7350-4317-A349-435924C2284C}"/>
              </a:ext>
            </a:extLst>
          </p:cNvPr>
          <p:cNvSpPr/>
          <p:nvPr/>
        </p:nvSpPr>
        <p:spPr>
          <a:xfrm>
            <a:off x="3340824" y="4720098"/>
            <a:ext cx="1012848" cy="229706"/>
          </a:xfrm>
          <a:prstGeom prst="roundRect">
            <a:avLst>
              <a:gd name="adj" fmla="val 50000"/>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nvGrpSpPr>
          <p:cNvPr id="324" name="Group 323">
            <a:extLst>
              <a:ext uri="{FF2B5EF4-FFF2-40B4-BE49-F238E27FC236}">
                <a16:creationId xmlns:a16="http://schemas.microsoft.com/office/drawing/2014/main" id="{4E23ACBF-5660-475B-8B32-4C05C3834416}"/>
              </a:ext>
            </a:extLst>
          </p:cNvPr>
          <p:cNvGrpSpPr/>
          <p:nvPr/>
        </p:nvGrpSpPr>
        <p:grpSpPr>
          <a:xfrm>
            <a:off x="3471012" y="4458876"/>
            <a:ext cx="752473" cy="92303"/>
            <a:chOff x="10043886" y="5173347"/>
            <a:chExt cx="1205139" cy="78105"/>
          </a:xfrm>
        </p:grpSpPr>
        <p:cxnSp>
          <p:nvCxnSpPr>
            <p:cNvPr id="328" name="Straight Connector 327">
              <a:extLst>
                <a:ext uri="{FF2B5EF4-FFF2-40B4-BE49-F238E27FC236}">
                  <a16:creationId xmlns:a16="http://schemas.microsoft.com/office/drawing/2014/main" id="{885C252C-439A-4A8D-84A4-90BCCD5E5CF9}"/>
                </a:ext>
              </a:extLst>
            </p:cNvPr>
            <p:cNvCxnSpPr>
              <a:cxnSpLocks/>
            </p:cNvCxnSpPr>
            <p:nvPr/>
          </p:nvCxnSpPr>
          <p:spPr>
            <a:xfrm>
              <a:off x="10043886" y="5173347"/>
              <a:ext cx="1205139" cy="0"/>
            </a:xfrm>
            <a:prstGeom prst="line">
              <a:avLst/>
            </a:prstGeom>
            <a:ln w="28575" cap="rnd">
              <a:solidFill>
                <a:srgbClr val="BFBFBF"/>
              </a:solidFill>
              <a:round/>
              <a:tailEnd type="non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F3CDC225-F544-4BA6-AD8D-232E4DB33377}"/>
                </a:ext>
              </a:extLst>
            </p:cNvPr>
            <p:cNvCxnSpPr>
              <a:cxnSpLocks/>
            </p:cNvCxnSpPr>
            <p:nvPr/>
          </p:nvCxnSpPr>
          <p:spPr>
            <a:xfrm>
              <a:off x="10043886" y="5251452"/>
              <a:ext cx="590777" cy="0"/>
            </a:xfrm>
            <a:prstGeom prst="line">
              <a:avLst/>
            </a:prstGeom>
            <a:ln w="28575" cap="rnd">
              <a:solidFill>
                <a:srgbClr val="BFBFBF"/>
              </a:solidFill>
              <a:round/>
              <a:tailEnd type="none"/>
            </a:ln>
          </p:spPr>
          <p:style>
            <a:lnRef idx="1">
              <a:schemeClr val="accent1"/>
            </a:lnRef>
            <a:fillRef idx="0">
              <a:schemeClr val="accent1"/>
            </a:fillRef>
            <a:effectRef idx="0">
              <a:schemeClr val="accent1"/>
            </a:effectRef>
            <a:fontRef idx="minor">
              <a:schemeClr val="tx1"/>
            </a:fontRef>
          </p:style>
        </p:cxnSp>
      </p:grpSp>
      <p:cxnSp>
        <p:nvCxnSpPr>
          <p:cNvPr id="330" name="Straight Connector 329">
            <a:extLst>
              <a:ext uri="{FF2B5EF4-FFF2-40B4-BE49-F238E27FC236}">
                <a16:creationId xmlns:a16="http://schemas.microsoft.com/office/drawing/2014/main" id="{1AE9A52F-9D08-4DCE-B6F4-066474AF9570}"/>
              </a:ext>
            </a:extLst>
          </p:cNvPr>
          <p:cNvCxnSpPr>
            <a:cxnSpLocks/>
          </p:cNvCxnSpPr>
          <p:nvPr/>
        </p:nvCxnSpPr>
        <p:spPr>
          <a:xfrm>
            <a:off x="3490397" y="4842092"/>
            <a:ext cx="752473" cy="0"/>
          </a:xfrm>
          <a:prstGeom prst="line">
            <a:avLst/>
          </a:prstGeom>
          <a:ln w="28575"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grpSp>
        <p:nvGrpSpPr>
          <p:cNvPr id="20" name="CustomIcon">
            <a:extLst>
              <a:ext uri="{FF2B5EF4-FFF2-40B4-BE49-F238E27FC236}">
                <a16:creationId xmlns:a16="http://schemas.microsoft.com/office/drawing/2014/main" id="{F776BF20-3C40-4353-91E8-657B516118D4}"/>
              </a:ext>
            </a:extLst>
          </p:cNvPr>
          <p:cNvGrpSpPr>
            <a:grpSpLocks noChangeAspect="1"/>
          </p:cNvGrpSpPr>
          <p:nvPr>
            <p:custDataLst>
              <p:tags r:id="rId3"/>
            </p:custDataLst>
          </p:nvPr>
        </p:nvGrpSpPr>
        <p:grpSpPr>
          <a:xfrm>
            <a:off x="3433379" y="3316170"/>
            <a:ext cx="896217" cy="861287"/>
            <a:chOff x="-205105" y="-205105"/>
            <a:chExt cx="1019810" cy="1019810"/>
          </a:xfrm>
          <a:solidFill>
            <a:schemeClr val="accent2"/>
          </a:solidFill>
        </p:grpSpPr>
        <p:sp>
          <p:nvSpPr>
            <p:cNvPr id="17" name="Oval 16">
              <a:extLst>
                <a:ext uri="{FF2B5EF4-FFF2-40B4-BE49-F238E27FC236}">
                  <a16:creationId xmlns:a16="http://schemas.microsoft.com/office/drawing/2014/main" id="{D8994FF1-2F9C-4D3F-ACCA-BA62B8334F1A}"/>
                </a:ext>
              </a:extLst>
            </p:cNvPr>
            <p:cNvSpPr>
              <a:spLocks noChangeAspect="1"/>
            </p:cNvSpPr>
            <p:nvPr/>
          </p:nvSpPr>
          <p:spPr>
            <a:xfrm>
              <a:off x="-205105" y="-205105"/>
              <a:ext cx="1019810" cy="1019810"/>
            </a:xfrm>
            <a:prstGeom prst="ellipse">
              <a:avLst/>
            </a:prstGeom>
            <a:grp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19" name="Graphic 18">
              <a:extLst>
                <a:ext uri="{FF2B5EF4-FFF2-40B4-BE49-F238E27FC236}">
                  <a16:creationId xmlns:a16="http://schemas.microsoft.com/office/drawing/2014/main" id="{E1386611-B1F6-40FA-8E5C-7A347F2B6AF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0" y="0"/>
              <a:ext cx="609600" cy="609600"/>
            </a:xfrm>
            <a:prstGeom prst="rect">
              <a:avLst/>
            </a:prstGeom>
          </p:spPr>
        </p:pic>
      </p:grpSp>
      <p:sp>
        <p:nvSpPr>
          <p:cNvPr id="5" name="Rectangle 1" hidden="1">
            <a:extLst>
              <a:ext uri="{FF2B5EF4-FFF2-40B4-BE49-F238E27FC236}">
                <a16:creationId xmlns:a16="http://schemas.microsoft.com/office/drawing/2014/main" id="{06F860C2-D819-4DC2-9761-7C073C30EC5C}"/>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7" name="Rectangle 1" hidden="1">
            <a:extLst>
              <a:ext uri="{FF2B5EF4-FFF2-40B4-BE49-F238E27FC236}">
                <a16:creationId xmlns:a16="http://schemas.microsoft.com/office/drawing/2014/main" id="{89773A46-7FAB-4E4B-A7B0-98CD03D7D867}"/>
              </a:ext>
            </a:extLst>
          </p:cNvPr>
          <p:cNvSpPr/>
          <p:nvPr>
            <p:custDataLst>
              <p:tags r:id="rId5"/>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4" name="2. Slide Title">
            <a:extLst>
              <a:ext uri="{FF2B5EF4-FFF2-40B4-BE49-F238E27FC236}">
                <a16:creationId xmlns:a16="http://schemas.microsoft.com/office/drawing/2014/main" id="{9BFFF79E-437C-4A95-88F8-040A71DCC72A}"/>
              </a:ext>
            </a:extLst>
          </p:cNvPr>
          <p:cNvSpPr>
            <a:spLocks noGrp="1"/>
          </p:cNvSpPr>
          <p:nvPr>
            <p:ph type="title"/>
            <p:custDataLst>
              <p:tags r:id="rId6"/>
            </p:custDataLst>
          </p:nvPr>
        </p:nvSpPr>
        <p:spPr>
          <a:xfrm>
            <a:off x="926964" y="437660"/>
            <a:ext cx="10286718" cy="498598"/>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pPr algn="ctr"/>
            <a:r>
              <a:rPr lang="en-US" sz="3600" b="1" dirty="0">
                <a:solidFill>
                  <a:schemeClr val="accent2"/>
                </a:solidFill>
                <a:latin typeface="Book Antiqua" panose="02040602050305030304" pitchFamily="18" charset="0"/>
              </a:rPr>
              <a:t>New Features for the Comprehensive Campaign </a:t>
            </a:r>
          </a:p>
        </p:txBody>
      </p:sp>
      <p:grpSp>
        <p:nvGrpSpPr>
          <p:cNvPr id="15" name="Group 14">
            <a:extLst>
              <a:ext uri="{FF2B5EF4-FFF2-40B4-BE49-F238E27FC236}">
                <a16:creationId xmlns:a16="http://schemas.microsoft.com/office/drawing/2014/main" id="{E9BC19D0-4EFE-4E0C-A8B3-2C848A06F21D}"/>
              </a:ext>
            </a:extLst>
          </p:cNvPr>
          <p:cNvGrpSpPr>
            <a:grpSpLocks/>
          </p:cNvGrpSpPr>
          <p:nvPr/>
        </p:nvGrpSpPr>
        <p:grpSpPr>
          <a:xfrm>
            <a:off x="2803487" y="2101970"/>
            <a:ext cx="4336274" cy="246221"/>
            <a:chOff x="2803487" y="2346401"/>
            <a:chExt cx="4336274" cy="246221"/>
          </a:xfrm>
        </p:grpSpPr>
        <p:sp>
          <p:nvSpPr>
            <p:cNvPr id="95" name="TextBox 94">
              <a:extLst>
                <a:ext uri="{FF2B5EF4-FFF2-40B4-BE49-F238E27FC236}">
                  <a16:creationId xmlns:a16="http://schemas.microsoft.com/office/drawing/2014/main" id="{6A444405-8592-44B2-841B-E2B49CD8CFB5}"/>
                </a:ext>
              </a:extLst>
            </p:cNvPr>
            <p:cNvSpPr txBox="1">
              <a:spLocks/>
            </p:cNvSpPr>
            <p:nvPr/>
          </p:nvSpPr>
          <p:spPr>
            <a:xfrm>
              <a:off x="5052238" y="2346401"/>
              <a:ext cx="2087523" cy="246221"/>
            </a:xfrm>
            <a:prstGeom prst="rect">
              <a:avLst/>
            </a:prstGeom>
          </p:spPr>
          <p:txBody>
            <a:bodyPr vert="horz" wrap="square" lIns="0" tIns="0" rIns="0" bIns="0" rtlCol="0" anchor="ctr">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1"/>
                  </a:solidFill>
                </a:rPr>
                <a:t>Donor impact stories </a:t>
              </a:r>
            </a:p>
          </p:txBody>
        </p:sp>
        <p:sp>
          <p:nvSpPr>
            <p:cNvPr id="98" name="TextBox 97">
              <a:extLst>
                <a:ext uri="{FF2B5EF4-FFF2-40B4-BE49-F238E27FC236}">
                  <a16:creationId xmlns:a16="http://schemas.microsoft.com/office/drawing/2014/main" id="{40D711B7-67F9-40D0-84E8-B322AF5E251F}"/>
                </a:ext>
              </a:extLst>
            </p:cNvPr>
            <p:cNvSpPr txBox="1">
              <a:spLocks/>
            </p:cNvSpPr>
            <p:nvPr/>
          </p:nvSpPr>
          <p:spPr>
            <a:xfrm>
              <a:off x="2803487" y="2346401"/>
              <a:ext cx="2087523" cy="246221"/>
            </a:xfrm>
            <a:prstGeom prst="rect">
              <a:avLst/>
            </a:prstGeom>
          </p:spPr>
          <p:txBody>
            <a:bodyPr vert="horz" wrap="square" lIns="0" tIns="0" rIns="0" bIns="0" rtlCol="0" anchor="ctr">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1"/>
                  </a:solidFill>
                </a:rPr>
                <a:t>Multimedia content</a:t>
              </a:r>
            </a:p>
          </p:txBody>
        </p:sp>
      </p:grpSp>
      <p:sp>
        <p:nvSpPr>
          <p:cNvPr id="104" name="TextBox 103">
            <a:extLst>
              <a:ext uri="{FF2B5EF4-FFF2-40B4-BE49-F238E27FC236}">
                <a16:creationId xmlns:a16="http://schemas.microsoft.com/office/drawing/2014/main" id="{9D6B23CF-5FC0-4460-86D5-EDDDF80A082A}"/>
              </a:ext>
            </a:extLst>
          </p:cNvPr>
          <p:cNvSpPr txBox="1">
            <a:spLocks/>
          </p:cNvSpPr>
          <p:nvPr/>
        </p:nvSpPr>
        <p:spPr>
          <a:xfrm>
            <a:off x="7300989" y="1978859"/>
            <a:ext cx="2087523" cy="492443"/>
          </a:xfrm>
          <a:prstGeom prst="rect">
            <a:avLst/>
          </a:prstGeom>
        </p:spPr>
        <p:txBody>
          <a:bodyPr vert="horz" wrap="square" lIns="0" tIns="0" rIns="0" bIns="0" rtlCol="0" anchor="ctr">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1"/>
                </a:solidFill>
              </a:rPr>
              <a:t>Department-level selection</a:t>
            </a:r>
          </a:p>
        </p:txBody>
      </p:sp>
      <p:grpSp>
        <p:nvGrpSpPr>
          <p:cNvPr id="2" name="Group 1">
            <a:extLst>
              <a:ext uri="{FF2B5EF4-FFF2-40B4-BE49-F238E27FC236}">
                <a16:creationId xmlns:a16="http://schemas.microsoft.com/office/drawing/2014/main" id="{B6AD1F92-BEFF-46E8-882F-FFBA1EA60387}"/>
              </a:ext>
            </a:extLst>
          </p:cNvPr>
          <p:cNvGrpSpPr/>
          <p:nvPr/>
        </p:nvGrpSpPr>
        <p:grpSpPr>
          <a:xfrm>
            <a:off x="7536129" y="2547252"/>
            <a:ext cx="1617243" cy="2664758"/>
            <a:chOff x="9954391" y="3136161"/>
            <a:chExt cx="1840270" cy="3155216"/>
          </a:xfrm>
        </p:grpSpPr>
        <p:pic>
          <p:nvPicPr>
            <p:cNvPr id="82" name="Picture 81">
              <a:extLst>
                <a:ext uri="{FF2B5EF4-FFF2-40B4-BE49-F238E27FC236}">
                  <a16:creationId xmlns:a16="http://schemas.microsoft.com/office/drawing/2014/main" id="{4B53FA6B-6F2E-4BEF-B959-605CBF8DA374}"/>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9954391" y="3136161"/>
              <a:ext cx="1840270" cy="3155216"/>
            </a:xfrm>
            <a:prstGeom prst="rect">
              <a:avLst/>
            </a:prstGeom>
          </p:spPr>
        </p:pic>
        <p:grpSp>
          <p:nvGrpSpPr>
            <p:cNvPr id="287" name="CustomIcon">
              <a:extLst>
                <a:ext uri="{FF2B5EF4-FFF2-40B4-BE49-F238E27FC236}">
                  <a16:creationId xmlns:a16="http://schemas.microsoft.com/office/drawing/2014/main" id="{45272CE7-37A9-4F21-9AB9-579E1AC15CB7}"/>
                </a:ext>
              </a:extLst>
            </p:cNvPr>
            <p:cNvGrpSpPr>
              <a:grpSpLocks/>
            </p:cNvGrpSpPr>
            <p:nvPr>
              <p:custDataLst>
                <p:tags r:id="rId23"/>
              </p:custDataLst>
            </p:nvPr>
          </p:nvGrpSpPr>
          <p:grpSpPr>
            <a:xfrm>
              <a:off x="10406019" y="4210887"/>
              <a:ext cx="914400" cy="914400"/>
              <a:chOff x="-217715" y="-268217"/>
              <a:chExt cx="1019810" cy="1019810"/>
            </a:xfrm>
          </p:grpSpPr>
          <p:sp>
            <p:nvSpPr>
              <p:cNvPr id="284" name="Oval 283">
                <a:extLst>
                  <a:ext uri="{FF2B5EF4-FFF2-40B4-BE49-F238E27FC236}">
                    <a16:creationId xmlns:a16="http://schemas.microsoft.com/office/drawing/2014/main" id="{C83948A0-A86B-4BC0-AA04-5C548CAD812C}"/>
                  </a:ext>
                </a:extLst>
              </p:cNvPr>
              <p:cNvSpPr>
                <a:spLocks noChangeAspect="1"/>
              </p:cNvSpPr>
              <p:nvPr/>
            </p:nvSpPr>
            <p:spPr>
              <a:xfrm>
                <a:off x="-217715" y="-268217"/>
                <a:ext cx="1019810" cy="1019810"/>
              </a:xfrm>
              <a:prstGeom prst="ellipse">
                <a:avLst/>
              </a:prstGeom>
              <a:solidFill>
                <a:schemeClr val="accent3"/>
              </a:solidFill>
              <a:ln w="63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286" name="Graphic 285">
                <a:extLst>
                  <a:ext uri="{FF2B5EF4-FFF2-40B4-BE49-F238E27FC236}">
                    <a16:creationId xmlns:a16="http://schemas.microsoft.com/office/drawing/2014/main" id="{A9885512-6D63-4B5C-802D-EAB97874899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0" y="-127351"/>
                <a:ext cx="609600" cy="609600"/>
              </a:xfrm>
              <a:prstGeom prst="rect">
                <a:avLst/>
              </a:prstGeom>
            </p:spPr>
          </p:pic>
        </p:grpSp>
      </p:grpSp>
      <p:sp>
        <p:nvSpPr>
          <p:cNvPr id="107" name="TextBox 106">
            <a:extLst>
              <a:ext uri="{FF2B5EF4-FFF2-40B4-BE49-F238E27FC236}">
                <a16:creationId xmlns:a16="http://schemas.microsoft.com/office/drawing/2014/main" id="{F83AAD82-C45A-4D93-9BF7-009775BE327D}"/>
              </a:ext>
            </a:extLst>
          </p:cNvPr>
          <p:cNvSpPr txBox="1">
            <a:spLocks/>
          </p:cNvSpPr>
          <p:nvPr/>
        </p:nvSpPr>
        <p:spPr>
          <a:xfrm>
            <a:off x="554736" y="2101970"/>
            <a:ext cx="2087523" cy="246221"/>
          </a:xfrm>
          <a:prstGeom prst="rect">
            <a:avLst/>
          </a:prstGeom>
        </p:spPr>
        <p:txBody>
          <a:bodyPr vert="horz" wrap="square" lIns="0" tIns="0" rIns="0" bIns="0" rtlCol="0" anchor="ctr">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1"/>
                </a:solidFill>
              </a:rPr>
              <a:t>Virtual donor wall</a:t>
            </a:r>
          </a:p>
        </p:txBody>
      </p:sp>
      <p:grpSp>
        <p:nvGrpSpPr>
          <p:cNvPr id="3" name="Group 2">
            <a:extLst>
              <a:ext uri="{FF2B5EF4-FFF2-40B4-BE49-F238E27FC236}">
                <a16:creationId xmlns:a16="http://schemas.microsoft.com/office/drawing/2014/main" id="{02E734DB-8BBF-4584-A30D-33DA0F07961B}"/>
              </a:ext>
            </a:extLst>
          </p:cNvPr>
          <p:cNvGrpSpPr/>
          <p:nvPr/>
        </p:nvGrpSpPr>
        <p:grpSpPr>
          <a:xfrm>
            <a:off x="789876" y="2547252"/>
            <a:ext cx="1617243" cy="2664758"/>
            <a:chOff x="405524" y="3136161"/>
            <a:chExt cx="1840270" cy="3155216"/>
          </a:xfrm>
        </p:grpSpPr>
        <p:pic>
          <p:nvPicPr>
            <p:cNvPr id="186" name="Picture 185">
              <a:extLst>
                <a:ext uri="{FF2B5EF4-FFF2-40B4-BE49-F238E27FC236}">
                  <a16:creationId xmlns:a16="http://schemas.microsoft.com/office/drawing/2014/main" id="{D8AEA4BB-95B2-4ACB-9AA7-7A7B310D1D6A}"/>
                </a:ext>
              </a:extLst>
            </p:cNvPr>
            <p:cNvPicPr>
              <a:picLocks/>
            </p:cNvPicPr>
            <p:nvPr/>
          </p:nvPicPr>
          <p:blipFill>
            <a:blip r:embed="rId33" cstate="hqprint">
              <a:grayscl/>
              <a:extLst>
                <a:ext uri="{28A0092B-C50C-407E-A947-70E740481C1C}">
                  <a14:useLocalDpi xmlns:a14="http://schemas.microsoft.com/office/drawing/2010/main"/>
                </a:ext>
              </a:extLst>
            </a:blip>
            <a:stretch>
              <a:fillRect/>
            </a:stretch>
          </p:blipFill>
          <p:spPr>
            <a:xfrm>
              <a:off x="405524" y="3136161"/>
              <a:ext cx="1840270" cy="3155216"/>
            </a:xfrm>
            <a:prstGeom prst="rect">
              <a:avLst/>
            </a:prstGeom>
          </p:spPr>
        </p:pic>
        <p:sp>
          <p:nvSpPr>
            <p:cNvPr id="191" name="Rectangle: Rounded Corners 190">
              <a:extLst>
                <a:ext uri="{FF2B5EF4-FFF2-40B4-BE49-F238E27FC236}">
                  <a16:creationId xmlns:a16="http://schemas.microsoft.com/office/drawing/2014/main" id="{879E8249-6448-44AF-8074-DFE739076B89}"/>
                </a:ext>
              </a:extLst>
            </p:cNvPr>
            <p:cNvSpPr/>
            <p:nvPr/>
          </p:nvSpPr>
          <p:spPr>
            <a:xfrm>
              <a:off x="752475" y="3682001"/>
              <a:ext cx="390061" cy="440853"/>
            </a:xfrm>
            <a:prstGeom prst="roundRect">
              <a:avLst>
                <a:gd name="adj" fmla="val 3560"/>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nvGrpSpPr>
            <p:cNvPr id="216" name="Group 215">
              <a:extLst>
                <a:ext uri="{FF2B5EF4-FFF2-40B4-BE49-F238E27FC236}">
                  <a16:creationId xmlns:a16="http://schemas.microsoft.com/office/drawing/2014/main" id="{E87EAC03-861B-444F-982C-7744D038F93E}"/>
                </a:ext>
              </a:extLst>
            </p:cNvPr>
            <p:cNvGrpSpPr>
              <a:grpSpLocks/>
            </p:cNvGrpSpPr>
            <p:nvPr/>
          </p:nvGrpSpPr>
          <p:grpSpPr>
            <a:xfrm>
              <a:off x="1219964" y="3761181"/>
              <a:ext cx="646936" cy="0"/>
              <a:chOff x="10043886" y="4841875"/>
              <a:chExt cx="1205139" cy="0"/>
            </a:xfrm>
          </p:grpSpPr>
          <p:cxnSp>
            <p:nvCxnSpPr>
              <p:cNvPr id="197" name="Straight Connector 196">
                <a:extLst>
                  <a:ext uri="{FF2B5EF4-FFF2-40B4-BE49-F238E27FC236}">
                    <a16:creationId xmlns:a16="http://schemas.microsoft.com/office/drawing/2014/main" id="{739F7528-5ACF-46E0-8AE4-F462AB39B072}"/>
                  </a:ext>
                </a:extLst>
              </p:cNvPr>
              <p:cNvCxnSpPr/>
              <p:nvPr/>
            </p:nvCxnSpPr>
            <p:spPr>
              <a:xfrm>
                <a:off x="10043886" y="4841875"/>
                <a:ext cx="6971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EA580A9-36B0-436A-A78E-D89AD5DA6896}"/>
                  </a:ext>
                </a:extLst>
              </p:cNvPr>
              <p:cNvCxnSpPr>
                <a:cxnSpLocks/>
              </p:cNvCxnSpPr>
              <p:nvPr/>
            </p:nvCxnSpPr>
            <p:spPr>
              <a:xfrm>
                <a:off x="10831286" y="4841875"/>
                <a:ext cx="4177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A38468E7-0359-4E35-B1BB-E9B21091345B}"/>
                </a:ext>
              </a:extLst>
            </p:cNvPr>
            <p:cNvGrpSpPr/>
            <p:nvPr/>
          </p:nvGrpSpPr>
          <p:grpSpPr>
            <a:xfrm>
              <a:off x="1219964" y="3826669"/>
              <a:ext cx="646936" cy="210583"/>
              <a:chOff x="10043886" y="4939032"/>
              <a:chExt cx="1205139" cy="312420"/>
            </a:xfrm>
          </p:grpSpPr>
          <p:cxnSp>
            <p:nvCxnSpPr>
              <p:cNvPr id="213" name="Straight Connector 212">
                <a:extLst>
                  <a:ext uri="{FF2B5EF4-FFF2-40B4-BE49-F238E27FC236}">
                    <a16:creationId xmlns:a16="http://schemas.microsoft.com/office/drawing/2014/main" id="{C557E89A-F96A-454A-BDC1-0CD635170F81}"/>
                  </a:ext>
                </a:extLst>
              </p:cNvPr>
              <p:cNvCxnSpPr>
                <a:cxnSpLocks/>
              </p:cNvCxnSpPr>
              <p:nvPr/>
            </p:nvCxnSpPr>
            <p:spPr>
              <a:xfrm>
                <a:off x="10043886" y="493903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064D165-7C82-4BB3-A308-7105344A7DAD}"/>
                  </a:ext>
                </a:extLst>
              </p:cNvPr>
              <p:cNvCxnSpPr>
                <a:cxnSpLocks/>
              </p:cNvCxnSpPr>
              <p:nvPr/>
            </p:nvCxnSpPr>
            <p:spPr>
              <a:xfrm>
                <a:off x="10043886" y="501713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C33597B-A24F-4DDC-9254-162D81CAA441}"/>
                  </a:ext>
                </a:extLst>
              </p:cNvPr>
              <p:cNvCxnSpPr>
                <a:cxnSpLocks/>
              </p:cNvCxnSpPr>
              <p:nvPr/>
            </p:nvCxnSpPr>
            <p:spPr>
              <a:xfrm>
                <a:off x="10043886" y="509524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CD43AEB-9B64-4F78-8CCB-45089FE8CC9A}"/>
                  </a:ext>
                </a:extLst>
              </p:cNvPr>
              <p:cNvCxnSpPr>
                <a:cxnSpLocks/>
              </p:cNvCxnSpPr>
              <p:nvPr/>
            </p:nvCxnSpPr>
            <p:spPr>
              <a:xfrm>
                <a:off x="10043886" y="517334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DA516C65-1CA4-48A7-BD5E-907555891D6F}"/>
                  </a:ext>
                </a:extLst>
              </p:cNvPr>
              <p:cNvCxnSpPr>
                <a:cxnSpLocks/>
              </p:cNvCxnSpPr>
              <p:nvPr/>
            </p:nvCxnSpPr>
            <p:spPr>
              <a:xfrm>
                <a:off x="10043886" y="5251452"/>
                <a:ext cx="590777"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grpSp>
        <p:sp>
          <p:nvSpPr>
            <p:cNvPr id="226" name="Rectangle: Rounded Corners 225">
              <a:extLst>
                <a:ext uri="{FF2B5EF4-FFF2-40B4-BE49-F238E27FC236}">
                  <a16:creationId xmlns:a16="http://schemas.microsoft.com/office/drawing/2014/main" id="{9BAF228D-1D55-4F18-BCA3-F19D611A26A8}"/>
                </a:ext>
              </a:extLst>
            </p:cNvPr>
            <p:cNvSpPr/>
            <p:nvPr/>
          </p:nvSpPr>
          <p:spPr>
            <a:xfrm>
              <a:off x="752475" y="4304987"/>
              <a:ext cx="390061" cy="440853"/>
            </a:xfrm>
            <a:prstGeom prst="roundRect">
              <a:avLst>
                <a:gd name="adj" fmla="val 3560"/>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nvGrpSpPr>
            <p:cNvPr id="228" name="Group 227">
              <a:extLst>
                <a:ext uri="{FF2B5EF4-FFF2-40B4-BE49-F238E27FC236}">
                  <a16:creationId xmlns:a16="http://schemas.microsoft.com/office/drawing/2014/main" id="{BE685CDA-181E-451F-B41C-62298408E06B}"/>
                </a:ext>
              </a:extLst>
            </p:cNvPr>
            <p:cNvGrpSpPr>
              <a:grpSpLocks/>
            </p:cNvGrpSpPr>
            <p:nvPr/>
          </p:nvGrpSpPr>
          <p:grpSpPr>
            <a:xfrm>
              <a:off x="1219964" y="4384167"/>
              <a:ext cx="646936" cy="0"/>
              <a:chOff x="10043886" y="4841875"/>
              <a:chExt cx="1205139" cy="0"/>
            </a:xfrm>
          </p:grpSpPr>
          <p:cxnSp>
            <p:nvCxnSpPr>
              <p:cNvPr id="235" name="Straight Connector 234">
                <a:extLst>
                  <a:ext uri="{FF2B5EF4-FFF2-40B4-BE49-F238E27FC236}">
                    <a16:creationId xmlns:a16="http://schemas.microsoft.com/office/drawing/2014/main" id="{56113491-E25E-440A-B8F1-41D1C16D2780}"/>
                  </a:ext>
                </a:extLst>
              </p:cNvPr>
              <p:cNvCxnSpPr/>
              <p:nvPr/>
            </p:nvCxnSpPr>
            <p:spPr>
              <a:xfrm>
                <a:off x="10043886" y="4841875"/>
                <a:ext cx="6971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2C17CC-5FA8-4934-B8CF-C840BAB8D77E}"/>
                  </a:ext>
                </a:extLst>
              </p:cNvPr>
              <p:cNvCxnSpPr>
                <a:cxnSpLocks/>
              </p:cNvCxnSpPr>
              <p:nvPr/>
            </p:nvCxnSpPr>
            <p:spPr>
              <a:xfrm>
                <a:off x="10831286" y="4841875"/>
                <a:ext cx="4177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3610F5AB-13EE-4CFC-817F-1E78C407893B}"/>
                </a:ext>
              </a:extLst>
            </p:cNvPr>
            <p:cNvGrpSpPr/>
            <p:nvPr/>
          </p:nvGrpSpPr>
          <p:grpSpPr>
            <a:xfrm>
              <a:off x="1219964" y="4449655"/>
              <a:ext cx="646936" cy="210583"/>
              <a:chOff x="10043886" y="4939032"/>
              <a:chExt cx="1205139" cy="312420"/>
            </a:xfrm>
          </p:grpSpPr>
          <p:cxnSp>
            <p:nvCxnSpPr>
              <p:cNvPr id="230" name="Straight Connector 229">
                <a:extLst>
                  <a:ext uri="{FF2B5EF4-FFF2-40B4-BE49-F238E27FC236}">
                    <a16:creationId xmlns:a16="http://schemas.microsoft.com/office/drawing/2014/main" id="{B01F3968-485F-4E0D-B44D-4680155E0B2B}"/>
                  </a:ext>
                </a:extLst>
              </p:cNvPr>
              <p:cNvCxnSpPr>
                <a:cxnSpLocks/>
              </p:cNvCxnSpPr>
              <p:nvPr/>
            </p:nvCxnSpPr>
            <p:spPr>
              <a:xfrm>
                <a:off x="10043886" y="493903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7AEA230-5144-40FE-B1FD-718B504D1F55}"/>
                  </a:ext>
                </a:extLst>
              </p:cNvPr>
              <p:cNvCxnSpPr>
                <a:cxnSpLocks/>
              </p:cNvCxnSpPr>
              <p:nvPr/>
            </p:nvCxnSpPr>
            <p:spPr>
              <a:xfrm>
                <a:off x="10043886" y="501713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A81535A4-7ED8-4A11-B668-508FC4ED33E9}"/>
                  </a:ext>
                </a:extLst>
              </p:cNvPr>
              <p:cNvCxnSpPr>
                <a:cxnSpLocks/>
              </p:cNvCxnSpPr>
              <p:nvPr/>
            </p:nvCxnSpPr>
            <p:spPr>
              <a:xfrm>
                <a:off x="10043886" y="509524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1BBF577-5576-4A47-A676-C4AF16041926}"/>
                  </a:ext>
                </a:extLst>
              </p:cNvPr>
              <p:cNvCxnSpPr>
                <a:cxnSpLocks/>
              </p:cNvCxnSpPr>
              <p:nvPr/>
            </p:nvCxnSpPr>
            <p:spPr>
              <a:xfrm>
                <a:off x="10043886" y="517334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C430476-CAF9-491D-A661-1C94E1D6D6EC}"/>
                  </a:ext>
                </a:extLst>
              </p:cNvPr>
              <p:cNvCxnSpPr>
                <a:cxnSpLocks/>
              </p:cNvCxnSpPr>
              <p:nvPr/>
            </p:nvCxnSpPr>
            <p:spPr>
              <a:xfrm>
                <a:off x="10043886" y="5251452"/>
                <a:ext cx="590777"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grpSp>
        <p:sp>
          <p:nvSpPr>
            <p:cNvPr id="238" name="Rectangle: Rounded Corners 237">
              <a:extLst>
                <a:ext uri="{FF2B5EF4-FFF2-40B4-BE49-F238E27FC236}">
                  <a16:creationId xmlns:a16="http://schemas.microsoft.com/office/drawing/2014/main" id="{0BE4E7D1-C572-4F40-B041-F0BFE9667906}"/>
                </a:ext>
              </a:extLst>
            </p:cNvPr>
            <p:cNvSpPr/>
            <p:nvPr/>
          </p:nvSpPr>
          <p:spPr>
            <a:xfrm>
              <a:off x="752475" y="4927973"/>
              <a:ext cx="390061" cy="440853"/>
            </a:xfrm>
            <a:prstGeom prst="roundRect">
              <a:avLst>
                <a:gd name="adj" fmla="val 3560"/>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nvGrpSpPr>
            <p:cNvPr id="240" name="Group 239">
              <a:extLst>
                <a:ext uri="{FF2B5EF4-FFF2-40B4-BE49-F238E27FC236}">
                  <a16:creationId xmlns:a16="http://schemas.microsoft.com/office/drawing/2014/main" id="{A2875C1A-22FC-4E2B-BFF3-A6415F905AF3}"/>
                </a:ext>
              </a:extLst>
            </p:cNvPr>
            <p:cNvGrpSpPr>
              <a:grpSpLocks/>
            </p:cNvGrpSpPr>
            <p:nvPr/>
          </p:nvGrpSpPr>
          <p:grpSpPr>
            <a:xfrm>
              <a:off x="1219964" y="5007153"/>
              <a:ext cx="646936" cy="0"/>
              <a:chOff x="10043886" y="4841875"/>
              <a:chExt cx="1205139" cy="0"/>
            </a:xfrm>
          </p:grpSpPr>
          <p:cxnSp>
            <p:nvCxnSpPr>
              <p:cNvPr id="247" name="Straight Connector 246">
                <a:extLst>
                  <a:ext uri="{FF2B5EF4-FFF2-40B4-BE49-F238E27FC236}">
                    <a16:creationId xmlns:a16="http://schemas.microsoft.com/office/drawing/2014/main" id="{A843852E-777E-4340-A109-63C6816D3C3A}"/>
                  </a:ext>
                </a:extLst>
              </p:cNvPr>
              <p:cNvCxnSpPr/>
              <p:nvPr/>
            </p:nvCxnSpPr>
            <p:spPr>
              <a:xfrm>
                <a:off x="10043886" y="4841875"/>
                <a:ext cx="6971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51A6401D-FA14-4C68-9B53-6FB4A7CD2776}"/>
                  </a:ext>
                </a:extLst>
              </p:cNvPr>
              <p:cNvCxnSpPr>
                <a:cxnSpLocks/>
              </p:cNvCxnSpPr>
              <p:nvPr/>
            </p:nvCxnSpPr>
            <p:spPr>
              <a:xfrm>
                <a:off x="10831286" y="4841875"/>
                <a:ext cx="4177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49AD0891-EBAE-42F7-91CA-D5C743118D4E}"/>
                </a:ext>
              </a:extLst>
            </p:cNvPr>
            <p:cNvGrpSpPr/>
            <p:nvPr/>
          </p:nvGrpSpPr>
          <p:grpSpPr>
            <a:xfrm>
              <a:off x="1219964" y="5072641"/>
              <a:ext cx="646936" cy="210583"/>
              <a:chOff x="10043886" y="4939032"/>
              <a:chExt cx="1205139" cy="312420"/>
            </a:xfrm>
          </p:grpSpPr>
          <p:cxnSp>
            <p:nvCxnSpPr>
              <p:cNvPr id="242" name="Straight Connector 241">
                <a:extLst>
                  <a:ext uri="{FF2B5EF4-FFF2-40B4-BE49-F238E27FC236}">
                    <a16:creationId xmlns:a16="http://schemas.microsoft.com/office/drawing/2014/main" id="{EA6A74CE-7A4C-4446-8865-7594F8832D27}"/>
                  </a:ext>
                </a:extLst>
              </p:cNvPr>
              <p:cNvCxnSpPr>
                <a:cxnSpLocks/>
              </p:cNvCxnSpPr>
              <p:nvPr/>
            </p:nvCxnSpPr>
            <p:spPr>
              <a:xfrm>
                <a:off x="10043886" y="493903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9B94551F-F99B-45D5-BB8C-6FA79F0766EA}"/>
                  </a:ext>
                </a:extLst>
              </p:cNvPr>
              <p:cNvCxnSpPr>
                <a:cxnSpLocks/>
              </p:cNvCxnSpPr>
              <p:nvPr/>
            </p:nvCxnSpPr>
            <p:spPr>
              <a:xfrm>
                <a:off x="10043886" y="501713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EA80697-F46C-40C9-B14E-10F0F8B881C0}"/>
                  </a:ext>
                </a:extLst>
              </p:cNvPr>
              <p:cNvCxnSpPr>
                <a:cxnSpLocks/>
              </p:cNvCxnSpPr>
              <p:nvPr/>
            </p:nvCxnSpPr>
            <p:spPr>
              <a:xfrm>
                <a:off x="10043886" y="509524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27AB10F-EC4D-42AD-9D04-C804FE917F17}"/>
                  </a:ext>
                </a:extLst>
              </p:cNvPr>
              <p:cNvCxnSpPr>
                <a:cxnSpLocks/>
              </p:cNvCxnSpPr>
              <p:nvPr/>
            </p:nvCxnSpPr>
            <p:spPr>
              <a:xfrm>
                <a:off x="10043886" y="517334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5E277F1-6259-49B0-BEE8-EB694DC25E58}"/>
                  </a:ext>
                </a:extLst>
              </p:cNvPr>
              <p:cNvCxnSpPr>
                <a:cxnSpLocks/>
              </p:cNvCxnSpPr>
              <p:nvPr/>
            </p:nvCxnSpPr>
            <p:spPr>
              <a:xfrm>
                <a:off x="10043886" y="5251452"/>
                <a:ext cx="590777"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grpSp>
        <p:sp>
          <p:nvSpPr>
            <p:cNvPr id="250" name="Rectangle: Rounded Corners 249">
              <a:extLst>
                <a:ext uri="{FF2B5EF4-FFF2-40B4-BE49-F238E27FC236}">
                  <a16:creationId xmlns:a16="http://schemas.microsoft.com/office/drawing/2014/main" id="{C5265B13-863E-41C0-B8D7-911861B3C2E1}"/>
                </a:ext>
              </a:extLst>
            </p:cNvPr>
            <p:cNvSpPr/>
            <p:nvPr/>
          </p:nvSpPr>
          <p:spPr>
            <a:xfrm>
              <a:off x="752475" y="5550959"/>
              <a:ext cx="390061" cy="440853"/>
            </a:xfrm>
            <a:prstGeom prst="roundRect">
              <a:avLst>
                <a:gd name="adj" fmla="val 3560"/>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nvGrpSpPr>
            <p:cNvPr id="252" name="Group 251">
              <a:extLst>
                <a:ext uri="{FF2B5EF4-FFF2-40B4-BE49-F238E27FC236}">
                  <a16:creationId xmlns:a16="http://schemas.microsoft.com/office/drawing/2014/main" id="{F39E181E-570F-4BD5-9FF2-229316126B2F}"/>
                </a:ext>
              </a:extLst>
            </p:cNvPr>
            <p:cNvGrpSpPr>
              <a:grpSpLocks/>
            </p:cNvGrpSpPr>
            <p:nvPr/>
          </p:nvGrpSpPr>
          <p:grpSpPr>
            <a:xfrm>
              <a:off x="1219964" y="5630139"/>
              <a:ext cx="646936" cy="0"/>
              <a:chOff x="10043886" y="4841875"/>
              <a:chExt cx="1205139" cy="0"/>
            </a:xfrm>
          </p:grpSpPr>
          <p:cxnSp>
            <p:nvCxnSpPr>
              <p:cNvPr id="259" name="Straight Connector 258">
                <a:extLst>
                  <a:ext uri="{FF2B5EF4-FFF2-40B4-BE49-F238E27FC236}">
                    <a16:creationId xmlns:a16="http://schemas.microsoft.com/office/drawing/2014/main" id="{BB1D120E-BBE8-4325-90C4-759A12A48203}"/>
                  </a:ext>
                </a:extLst>
              </p:cNvPr>
              <p:cNvCxnSpPr/>
              <p:nvPr/>
            </p:nvCxnSpPr>
            <p:spPr>
              <a:xfrm>
                <a:off x="10043886" y="4841875"/>
                <a:ext cx="6971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657044DE-2D30-4311-A452-F26F356C5E18}"/>
                  </a:ext>
                </a:extLst>
              </p:cNvPr>
              <p:cNvCxnSpPr>
                <a:cxnSpLocks/>
              </p:cNvCxnSpPr>
              <p:nvPr/>
            </p:nvCxnSpPr>
            <p:spPr>
              <a:xfrm>
                <a:off x="10831286" y="4841875"/>
                <a:ext cx="417739" cy="0"/>
              </a:xfrm>
              <a:prstGeom prst="line">
                <a:avLst/>
              </a:prstGeom>
              <a:ln w="28575" cap="rnd">
                <a:solidFill>
                  <a:schemeClr val="accent3"/>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E71A6125-AFBC-4E51-BCA3-06413047861E}"/>
                </a:ext>
              </a:extLst>
            </p:cNvPr>
            <p:cNvGrpSpPr/>
            <p:nvPr/>
          </p:nvGrpSpPr>
          <p:grpSpPr>
            <a:xfrm>
              <a:off x="1219964" y="5695627"/>
              <a:ext cx="646936" cy="210583"/>
              <a:chOff x="10043886" y="4939032"/>
              <a:chExt cx="1205139" cy="312420"/>
            </a:xfrm>
          </p:grpSpPr>
          <p:cxnSp>
            <p:nvCxnSpPr>
              <p:cNvPr id="254" name="Straight Connector 253">
                <a:extLst>
                  <a:ext uri="{FF2B5EF4-FFF2-40B4-BE49-F238E27FC236}">
                    <a16:creationId xmlns:a16="http://schemas.microsoft.com/office/drawing/2014/main" id="{BFC2F232-0C85-4735-BC32-AE1459DC2AEF}"/>
                  </a:ext>
                </a:extLst>
              </p:cNvPr>
              <p:cNvCxnSpPr>
                <a:cxnSpLocks/>
              </p:cNvCxnSpPr>
              <p:nvPr/>
            </p:nvCxnSpPr>
            <p:spPr>
              <a:xfrm>
                <a:off x="10043886" y="493903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EB65BFF-C3DD-4F1D-9ABC-1631CCCA9493}"/>
                  </a:ext>
                </a:extLst>
              </p:cNvPr>
              <p:cNvCxnSpPr>
                <a:cxnSpLocks/>
              </p:cNvCxnSpPr>
              <p:nvPr/>
            </p:nvCxnSpPr>
            <p:spPr>
              <a:xfrm>
                <a:off x="10043886" y="501713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DFDDEB8D-2507-43DA-B8E3-CC0BE14E87C9}"/>
                  </a:ext>
                </a:extLst>
              </p:cNvPr>
              <p:cNvCxnSpPr>
                <a:cxnSpLocks/>
              </p:cNvCxnSpPr>
              <p:nvPr/>
            </p:nvCxnSpPr>
            <p:spPr>
              <a:xfrm>
                <a:off x="10043886" y="5095242"/>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28797A6-522F-4BAB-BF8A-60FB74EE5D45}"/>
                  </a:ext>
                </a:extLst>
              </p:cNvPr>
              <p:cNvCxnSpPr>
                <a:cxnSpLocks/>
              </p:cNvCxnSpPr>
              <p:nvPr/>
            </p:nvCxnSpPr>
            <p:spPr>
              <a:xfrm>
                <a:off x="10043886" y="5173347"/>
                <a:ext cx="1205139"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90AAC59-B4FB-431E-9CB7-32B14683BD24}"/>
                  </a:ext>
                </a:extLst>
              </p:cNvPr>
              <p:cNvCxnSpPr>
                <a:cxnSpLocks/>
              </p:cNvCxnSpPr>
              <p:nvPr/>
            </p:nvCxnSpPr>
            <p:spPr>
              <a:xfrm>
                <a:off x="10043886" y="5251452"/>
                <a:ext cx="590777" cy="0"/>
              </a:xfrm>
              <a:prstGeom prst="line">
                <a:avLst/>
              </a:prstGeom>
              <a:ln w="28575" cap="rnd">
                <a:solidFill>
                  <a:schemeClr val="bg1">
                    <a:lumMod val="75000"/>
                  </a:schemeClr>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297" name="CustomIcon">
              <a:extLst>
                <a:ext uri="{FF2B5EF4-FFF2-40B4-BE49-F238E27FC236}">
                  <a16:creationId xmlns:a16="http://schemas.microsoft.com/office/drawing/2014/main" id="{22AA76F6-819B-4AB2-84E2-614F60C4019B}"/>
                </a:ext>
              </a:extLst>
            </p:cNvPr>
            <p:cNvGrpSpPr>
              <a:grpSpLocks noChangeAspect="1"/>
            </p:cNvGrpSpPr>
            <p:nvPr>
              <p:custDataLst>
                <p:tags r:id="rId19"/>
              </p:custDataLst>
            </p:nvPr>
          </p:nvGrpSpPr>
          <p:grpSpPr>
            <a:xfrm>
              <a:off x="810345" y="5011240"/>
              <a:ext cx="274320" cy="274320"/>
              <a:chOff x="-205105" y="-205105"/>
              <a:chExt cx="1019810" cy="1019810"/>
            </a:xfrm>
            <a:noFill/>
          </p:grpSpPr>
          <p:sp>
            <p:nvSpPr>
              <p:cNvPr id="294" name="Oval 293">
                <a:extLst>
                  <a:ext uri="{FF2B5EF4-FFF2-40B4-BE49-F238E27FC236}">
                    <a16:creationId xmlns:a16="http://schemas.microsoft.com/office/drawing/2014/main" id="{2D87C9B4-BBA8-4C94-9CD2-509F081D29D6}"/>
                  </a:ext>
                </a:extLst>
              </p:cNvPr>
              <p:cNvSpPr>
                <a:spLocks noChangeAspect="1"/>
              </p:cNvSpPr>
              <p:nvPr/>
            </p:nvSpPr>
            <p:spPr>
              <a:xfrm>
                <a:off x="-205105" y="-205105"/>
                <a:ext cx="1019810" cy="1019810"/>
              </a:xfrm>
              <a:prstGeom prst="ellipse">
                <a:avLst/>
              </a:prstGeom>
              <a:solidFill>
                <a:schemeClr val="bg1"/>
              </a:solidFill>
              <a:ln w="6350" cap="sq">
                <a:pattFill prst="solidDmnd">
                  <a:fgClr>
                    <a:srgbClr val="FFFFFF"/>
                  </a:fgClr>
                  <a:bgClr>
                    <a:srgbClr val="FFFFFF"/>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296" name="Graphic 295">
                <a:extLst>
                  <a:ext uri="{FF2B5EF4-FFF2-40B4-BE49-F238E27FC236}">
                    <a16:creationId xmlns:a16="http://schemas.microsoft.com/office/drawing/2014/main" id="{90E8AA15-49EB-4B8D-98A8-29B33772D6D5}"/>
                  </a:ext>
                </a:extLst>
              </p:cNvPr>
              <p:cNvPicPr>
                <a:picLocks noChangeAspect="1"/>
              </p:cNvPicPr>
              <p:nvPr/>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0" y="0"/>
                <a:ext cx="609600" cy="609600"/>
              </a:xfrm>
              <a:prstGeom prst="rect">
                <a:avLst/>
              </a:prstGeom>
            </p:spPr>
          </p:pic>
        </p:grpSp>
        <p:grpSp>
          <p:nvGrpSpPr>
            <p:cNvPr id="301" name="CustomIcon">
              <a:extLst>
                <a:ext uri="{FF2B5EF4-FFF2-40B4-BE49-F238E27FC236}">
                  <a16:creationId xmlns:a16="http://schemas.microsoft.com/office/drawing/2014/main" id="{A0592383-A215-42BE-8DDE-FAAA69674CDE}"/>
                </a:ext>
              </a:extLst>
            </p:cNvPr>
            <p:cNvGrpSpPr>
              <a:grpSpLocks noChangeAspect="1"/>
            </p:cNvGrpSpPr>
            <p:nvPr>
              <p:custDataLst>
                <p:tags r:id="rId20"/>
              </p:custDataLst>
            </p:nvPr>
          </p:nvGrpSpPr>
          <p:grpSpPr>
            <a:xfrm>
              <a:off x="810345" y="5634226"/>
              <a:ext cx="274320" cy="274320"/>
              <a:chOff x="-205105" y="-205105"/>
              <a:chExt cx="1019810" cy="1019810"/>
            </a:xfrm>
            <a:noFill/>
          </p:grpSpPr>
          <p:sp>
            <p:nvSpPr>
              <p:cNvPr id="298" name="Oval 297">
                <a:extLst>
                  <a:ext uri="{FF2B5EF4-FFF2-40B4-BE49-F238E27FC236}">
                    <a16:creationId xmlns:a16="http://schemas.microsoft.com/office/drawing/2014/main" id="{915D0462-05E4-4594-B362-9795EAA17FBD}"/>
                  </a:ext>
                </a:extLst>
              </p:cNvPr>
              <p:cNvSpPr>
                <a:spLocks noChangeAspect="1"/>
              </p:cNvSpPr>
              <p:nvPr/>
            </p:nvSpPr>
            <p:spPr>
              <a:xfrm>
                <a:off x="-205105" y="-205105"/>
                <a:ext cx="1019810" cy="1019810"/>
              </a:xfrm>
              <a:prstGeom prst="ellipse">
                <a:avLst/>
              </a:prstGeom>
              <a:solidFill>
                <a:schemeClr val="bg1"/>
              </a:solidFill>
              <a:ln w="6350" cap="sq">
                <a:pattFill prst="solidDmnd">
                  <a:fgClr>
                    <a:srgbClr val="FFFFFF"/>
                  </a:fgClr>
                  <a:bgClr>
                    <a:srgbClr val="FFFFFF"/>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300" name="Graphic 299">
                <a:extLst>
                  <a:ext uri="{FF2B5EF4-FFF2-40B4-BE49-F238E27FC236}">
                    <a16:creationId xmlns:a16="http://schemas.microsoft.com/office/drawing/2014/main" id="{F63469FF-F83C-4A16-B6BF-995424AEF28F}"/>
                  </a:ext>
                </a:extLst>
              </p:cNvPr>
              <p:cNvPicPr>
                <a:picLocks noChangeAspect="1"/>
              </p:cNvPicPr>
              <p:nvPr/>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0" y="0"/>
                <a:ext cx="609600" cy="609600"/>
              </a:xfrm>
              <a:prstGeom prst="rect">
                <a:avLst/>
              </a:prstGeom>
            </p:spPr>
          </p:pic>
        </p:grpSp>
        <p:grpSp>
          <p:nvGrpSpPr>
            <p:cNvPr id="309" name="CustomIcon">
              <a:extLst>
                <a:ext uri="{FF2B5EF4-FFF2-40B4-BE49-F238E27FC236}">
                  <a16:creationId xmlns:a16="http://schemas.microsoft.com/office/drawing/2014/main" id="{8FBAF934-D60A-4B8B-991E-31986D89BDE6}"/>
                </a:ext>
              </a:extLst>
            </p:cNvPr>
            <p:cNvGrpSpPr>
              <a:grpSpLocks noChangeAspect="1"/>
            </p:cNvGrpSpPr>
            <p:nvPr>
              <p:custDataLst>
                <p:tags r:id="rId21"/>
              </p:custDataLst>
            </p:nvPr>
          </p:nvGrpSpPr>
          <p:grpSpPr>
            <a:xfrm>
              <a:off x="810345" y="3765268"/>
              <a:ext cx="274320" cy="274320"/>
              <a:chOff x="-205105" y="-205105"/>
              <a:chExt cx="1019810" cy="1019810"/>
            </a:xfrm>
            <a:noFill/>
          </p:grpSpPr>
          <p:sp>
            <p:nvSpPr>
              <p:cNvPr id="306" name="Oval 305">
                <a:extLst>
                  <a:ext uri="{FF2B5EF4-FFF2-40B4-BE49-F238E27FC236}">
                    <a16:creationId xmlns:a16="http://schemas.microsoft.com/office/drawing/2014/main" id="{3D7BD6CF-189E-4F86-B3DD-5BF1548F39F6}"/>
                  </a:ext>
                </a:extLst>
              </p:cNvPr>
              <p:cNvSpPr>
                <a:spLocks noChangeAspect="1"/>
              </p:cNvSpPr>
              <p:nvPr/>
            </p:nvSpPr>
            <p:spPr>
              <a:xfrm>
                <a:off x="-205105" y="-205105"/>
                <a:ext cx="1019810" cy="1019810"/>
              </a:xfrm>
              <a:prstGeom prst="ellipse">
                <a:avLst/>
              </a:prstGeom>
              <a:solidFill>
                <a:schemeClr val="bg1"/>
              </a:solidFill>
              <a:ln w="6350" cap="sq">
                <a:pattFill prst="solidDmnd">
                  <a:fgClr>
                    <a:srgbClr val="FFFFFF"/>
                  </a:fgClr>
                  <a:bgClr>
                    <a:srgbClr val="FFFFFF"/>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308" name="Graphic 307">
                <a:extLst>
                  <a:ext uri="{FF2B5EF4-FFF2-40B4-BE49-F238E27FC236}">
                    <a16:creationId xmlns:a16="http://schemas.microsoft.com/office/drawing/2014/main" id="{48F910B4-C298-45B6-BDB1-813FBD86432D}"/>
                  </a:ext>
                </a:extLst>
              </p:cNvPr>
              <p:cNvPicPr>
                <a:picLocks noChangeAspect="1"/>
              </p:cNvPicPr>
              <p:nvPr/>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0" y="0"/>
                <a:ext cx="609600" cy="609600"/>
              </a:xfrm>
              <a:prstGeom prst="rect">
                <a:avLst/>
              </a:prstGeom>
            </p:spPr>
          </p:pic>
        </p:grpSp>
        <p:grpSp>
          <p:nvGrpSpPr>
            <p:cNvPr id="313" name="CustomIcon">
              <a:extLst>
                <a:ext uri="{FF2B5EF4-FFF2-40B4-BE49-F238E27FC236}">
                  <a16:creationId xmlns:a16="http://schemas.microsoft.com/office/drawing/2014/main" id="{95368BA8-7A15-4057-8EBA-370BB2A1FDA5}"/>
                </a:ext>
              </a:extLst>
            </p:cNvPr>
            <p:cNvGrpSpPr>
              <a:grpSpLocks noChangeAspect="1"/>
            </p:cNvGrpSpPr>
            <p:nvPr>
              <p:custDataLst>
                <p:tags r:id="rId22"/>
              </p:custDataLst>
            </p:nvPr>
          </p:nvGrpSpPr>
          <p:grpSpPr>
            <a:xfrm>
              <a:off x="810345" y="4388254"/>
              <a:ext cx="274320" cy="274320"/>
              <a:chOff x="-205105" y="-205105"/>
              <a:chExt cx="1019810" cy="1019810"/>
            </a:xfrm>
            <a:noFill/>
          </p:grpSpPr>
          <p:sp>
            <p:nvSpPr>
              <p:cNvPr id="310" name="Oval 309">
                <a:extLst>
                  <a:ext uri="{FF2B5EF4-FFF2-40B4-BE49-F238E27FC236}">
                    <a16:creationId xmlns:a16="http://schemas.microsoft.com/office/drawing/2014/main" id="{C1A760C6-CA83-496C-A66C-9BC614BFFECC}"/>
                  </a:ext>
                </a:extLst>
              </p:cNvPr>
              <p:cNvSpPr>
                <a:spLocks noChangeAspect="1"/>
              </p:cNvSpPr>
              <p:nvPr/>
            </p:nvSpPr>
            <p:spPr>
              <a:xfrm>
                <a:off x="-205105" y="-205105"/>
                <a:ext cx="1019810" cy="1019810"/>
              </a:xfrm>
              <a:prstGeom prst="ellipse">
                <a:avLst/>
              </a:prstGeom>
              <a:solidFill>
                <a:schemeClr val="bg1"/>
              </a:solidFill>
              <a:ln w="6350" cap="sq">
                <a:pattFill prst="solidDmnd">
                  <a:fgClr>
                    <a:srgbClr val="FFFFFF"/>
                  </a:fgClr>
                  <a:bgClr>
                    <a:srgbClr val="FFFFFF"/>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312" name="Graphic 311">
                <a:extLst>
                  <a:ext uri="{FF2B5EF4-FFF2-40B4-BE49-F238E27FC236}">
                    <a16:creationId xmlns:a16="http://schemas.microsoft.com/office/drawing/2014/main" id="{64C584FC-F45F-4E24-9D49-170BB852D0A0}"/>
                  </a:ext>
                </a:extLst>
              </p:cNvPr>
              <p:cNvPicPr>
                <a:picLocks noChangeAspect="1"/>
              </p:cNvPicPr>
              <p:nvPr/>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0" y="0"/>
                <a:ext cx="609600" cy="609600"/>
              </a:xfrm>
              <a:prstGeom prst="rect">
                <a:avLst/>
              </a:prstGeom>
            </p:spPr>
          </p:pic>
        </p:grpSp>
      </p:grpSp>
      <p:sp>
        <p:nvSpPr>
          <p:cNvPr id="101" name="TextBox 100">
            <a:extLst>
              <a:ext uri="{FF2B5EF4-FFF2-40B4-BE49-F238E27FC236}">
                <a16:creationId xmlns:a16="http://schemas.microsoft.com/office/drawing/2014/main" id="{CCAECF64-DCED-449E-B592-41147F74B8B3}"/>
              </a:ext>
            </a:extLst>
          </p:cNvPr>
          <p:cNvSpPr txBox="1">
            <a:spLocks/>
          </p:cNvSpPr>
          <p:nvPr/>
        </p:nvSpPr>
        <p:spPr>
          <a:xfrm>
            <a:off x="9549741" y="2101970"/>
            <a:ext cx="2087523" cy="246221"/>
          </a:xfrm>
          <a:prstGeom prst="rect">
            <a:avLst/>
          </a:prstGeom>
        </p:spPr>
        <p:txBody>
          <a:bodyPr vert="horz" wrap="square" lIns="0" tIns="0" rIns="0" bIns="0" rtlCol="0" anchor="ctr">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1"/>
                </a:solidFill>
              </a:rPr>
              <a:t>Events and campaigns</a:t>
            </a:r>
          </a:p>
        </p:txBody>
      </p:sp>
      <p:grpSp>
        <p:nvGrpSpPr>
          <p:cNvPr id="21" name="Group 20">
            <a:extLst>
              <a:ext uri="{FF2B5EF4-FFF2-40B4-BE49-F238E27FC236}">
                <a16:creationId xmlns:a16="http://schemas.microsoft.com/office/drawing/2014/main" id="{8F90DE17-558E-4B5F-B3CA-00ACB644DC76}"/>
              </a:ext>
            </a:extLst>
          </p:cNvPr>
          <p:cNvGrpSpPr/>
          <p:nvPr/>
        </p:nvGrpSpPr>
        <p:grpSpPr>
          <a:xfrm>
            <a:off x="9784881" y="2547252"/>
            <a:ext cx="1617243" cy="2664758"/>
            <a:chOff x="7567172" y="2621811"/>
            <a:chExt cx="1840270" cy="3155216"/>
          </a:xfrm>
        </p:grpSpPr>
        <p:pic>
          <p:nvPicPr>
            <p:cNvPr id="189" name="Picture 188">
              <a:extLst>
                <a:ext uri="{FF2B5EF4-FFF2-40B4-BE49-F238E27FC236}">
                  <a16:creationId xmlns:a16="http://schemas.microsoft.com/office/drawing/2014/main" id="{7FAA0A3B-898A-42A9-88C4-2C07ED577D6A}"/>
                </a:ext>
              </a:extLst>
            </p:cNvPr>
            <p:cNvPicPr>
              <a:picLocks/>
            </p:cNvPicPr>
            <p:nvPr/>
          </p:nvPicPr>
          <p:blipFill>
            <a:blip r:embed="rId33" cstate="hqprint">
              <a:grayscl/>
              <a:extLst>
                <a:ext uri="{28A0092B-C50C-407E-A947-70E740481C1C}">
                  <a14:useLocalDpi xmlns:a14="http://schemas.microsoft.com/office/drawing/2010/main"/>
                </a:ext>
              </a:extLst>
            </a:blip>
            <a:stretch>
              <a:fillRect/>
            </a:stretch>
          </p:blipFill>
          <p:spPr>
            <a:xfrm>
              <a:off x="7567172" y="2621811"/>
              <a:ext cx="1840270" cy="3155216"/>
            </a:xfrm>
            <a:prstGeom prst="rect">
              <a:avLst/>
            </a:prstGeom>
          </p:spPr>
        </p:pic>
        <p:grpSp>
          <p:nvGrpSpPr>
            <p:cNvPr id="358" name="Group 357">
              <a:extLst>
                <a:ext uri="{FF2B5EF4-FFF2-40B4-BE49-F238E27FC236}">
                  <a16:creationId xmlns:a16="http://schemas.microsoft.com/office/drawing/2014/main" id="{9E56D682-3942-40EE-B807-9FAB5614FF9C}"/>
                </a:ext>
              </a:extLst>
            </p:cNvPr>
            <p:cNvGrpSpPr/>
            <p:nvPr/>
          </p:nvGrpSpPr>
          <p:grpSpPr>
            <a:xfrm>
              <a:off x="7654858" y="3827821"/>
              <a:ext cx="1664900" cy="743195"/>
              <a:chOff x="7567174" y="4361549"/>
              <a:chExt cx="2080418" cy="944788"/>
            </a:xfrm>
          </p:grpSpPr>
          <p:sp>
            <p:nvSpPr>
              <p:cNvPr id="359" name="Speech Bubble: Rectangle with Corners Rounded 358">
                <a:extLst>
                  <a:ext uri="{FF2B5EF4-FFF2-40B4-BE49-F238E27FC236}">
                    <a16:creationId xmlns:a16="http://schemas.microsoft.com/office/drawing/2014/main" id="{7E0396E6-B5FD-4140-8E90-76C295155520}"/>
                  </a:ext>
                </a:extLst>
              </p:cNvPr>
              <p:cNvSpPr/>
              <p:nvPr/>
            </p:nvSpPr>
            <p:spPr>
              <a:xfrm>
                <a:off x="7567174" y="4361549"/>
                <a:ext cx="2080418" cy="944788"/>
              </a:xfrm>
              <a:prstGeom prst="wedgeRoundRectCallout">
                <a:avLst>
                  <a:gd name="adj1" fmla="val -271"/>
                  <a:gd name="adj2" fmla="val 94426"/>
                  <a:gd name="adj3" fmla="val 16667"/>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pSp>
            <p:nvGrpSpPr>
              <p:cNvPr id="360" name="Group 359">
                <a:extLst>
                  <a:ext uri="{FF2B5EF4-FFF2-40B4-BE49-F238E27FC236}">
                    <a16:creationId xmlns:a16="http://schemas.microsoft.com/office/drawing/2014/main" id="{BACACF81-A5A7-4E8C-B8B0-FEBB99B3A175}"/>
                  </a:ext>
                </a:extLst>
              </p:cNvPr>
              <p:cNvGrpSpPr/>
              <p:nvPr/>
            </p:nvGrpSpPr>
            <p:grpSpPr>
              <a:xfrm>
                <a:off x="8465587" y="4624932"/>
                <a:ext cx="941858" cy="418022"/>
                <a:chOff x="8178027" y="4660569"/>
                <a:chExt cx="1229418" cy="418022"/>
              </a:xfrm>
            </p:grpSpPr>
            <p:cxnSp>
              <p:nvCxnSpPr>
                <p:cNvPr id="362" name="Straight Connector 361">
                  <a:extLst>
                    <a:ext uri="{FF2B5EF4-FFF2-40B4-BE49-F238E27FC236}">
                      <a16:creationId xmlns:a16="http://schemas.microsoft.com/office/drawing/2014/main" id="{A10547B8-BF79-41A0-91D9-ECA5867E510A}"/>
                    </a:ext>
                  </a:extLst>
                </p:cNvPr>
                <p:cNvCxnSpPr>
                  <a:cxnSpLocks/>
                </p:cNvCxnSpPr>
                <p:nvPr/>
              </p:nvCxnSpPr>
              <p:spPr>
                <a:xfrm>
                  <a:off x="8178027" y="4660569"/>
                  <a:ext cx="1229418" cy="0"/>
                </a:xfrm>
                <a:prstGeom prst="line">
                  <a:avLst/>
                </a:prstGeom>
                <a:ln w="38100"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B0B5D361-C4FF-4B53-B043-2F3D6ECEF861}"/>
                    </a:ext>
                  </a:extLst>
                </p:cNvPr>
                <p:cNvCxnSpPr>
                  <a:cxnSpLocks/>
                </p:cNvCxnSpPr>
                <p:nvPr/>
              </p:nvCxnSpPr>
              <p:spPr>
                <a:xfrm>
                  <a:off x="8178027" y="4765074"/>
                  <a:ext cx="1229418" cy="0"/>
                </a:xfrm>
                <a:prstGeom prst="line">
                  <a:avLst/>
                </a:prstGeom>
                <a:ln w="38100"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E629C3D4-5BF4-4C99-A939-3C0AE40608AA}"/>
                    </a:ext>
                  </a:extLst>
                </p:cNvPr>
                <p:cNvCxnSpPr>
                  <a:cxnSpLocks/>
                </p:cNvCxnSpPr>
                <p:nvPr/>
              </p:nvCxnSpPr>
              <p:spPr>
                <a:xfrm>
                  <a:off x="8178027" y="4869579"/>
                  <a:ext cx="1229418" cy="0"/>
                </a:xfrm>
                <a:prstGeom prst="line">
                  <a:avLst/>
                </a:prstGeom>
                <a:ln w="38100"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F524E81F-CD1B-4C03-8BB9-B6094ED59C1A}"/>
                    </a:ext>
                  </a:extLst>
                </p:cNvPr>
                <p:cNvCxnSpPr>
                  <a:cxnSpLocks/>
                </p:cNvCxnSpPr>
                <p:nvPr/>
              </p:nvCxnSpPr>
              <p:spPr>
                <a:xfrm>
                  <a:off x="8178027" y="4974084"/>
                  <a:ext cx="1229418" cy="0"/>
                </a:xfrm>
                <a:prstGeom prst="line">
                  <a:avLst/>
                </a:prstGeom>
                <a:ln w="38100"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B7AEFDEF-5343-42E5-857F-BBA172D03D5C}"/>
                    </a:ext>
                  </a:extLst>
                </p:cNvPr>
                <p:cNvCxnSpPr>
                  <a:cxnSpLocks/>
                </p:cNvCxnSpPr>
                <p:nvPr/>
              </p:nvCxnSpPr>
              <p:spPr>
                <a:xfrm>
                  <a:off x="8178027" y="5078591"/>
                  <a:ext cx="602679" cy="0"/>
                </a:xfrm>
                <a:prstGeom prst="line">
                  <a:avLst/>
                </a:prstGeom>
                <a:ln w="38100"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grpSp>
          <p:sp>
            <p:nvSpPr>
              <p:cNvPr id="361" name="Freeform: Shape 360">
                <a:extLst>
                  <a:ext uri="{FF2B5EF4-FFF2-40B4-BE49-F238E27FC236}">
                    <a16:creationId xmlns:a16="http://schemas.microsoft.com/office/drawing/2014/main" id="{03A9040C-9903-4511-9ADF-B70F7910AA08}"/>
                  </a:ext>
                </a:extLst>
              </p:cNvPr>
              <p:cNvSpPr/>
              <p:nvPr/>
            </p:nvSpPr>
            <p:spPr>
              <a:xfrm>
                <a:off x="7819760" y="4559623"/>
                <a:ext cx="365760" cy="548640"/>
              </a:xfrm>
              <a:custGeom>
                <a:avLst/>
                <a:gdLst>
                  <a:gd name="connsiteX0" fmla="*/ 375285 w 451485"/>
                  <a:gd name="connsiteY0" fmla="*/ 27694 h 590621"/>
                  <a:gd name="connsiteX1" fmla="*/ 375285 w 451485"/>
                  <a:gd name="connsiteY1" fmla="*/ 25789 h 590621"/>
                  <a:gd name="connsiteX2" fmla="*/ 224790 w 451485"/>
                  <a:gd name="connsiteY2" fmla="*/ 71 h 590621"/>
                  <a:gd name="connsiteX3" fmla="*/ 74295 w 451485"/>
                  <a:gd name="connsiteY3" fmla="*/ 25789 h 590621"/>
                  <a:gd name="connsiteX4" fmla="*/ 74295 w 451485"/>
                  <a:gd name="connsiteY4" fmla="*/ 27694 h 590621"/>
                  <a:gd name="connsiteX5" fmla="*/ 0 w 451485"/>
                  <a:gd name="connsiteY5" fmla="*/ 144851 h 590621"/>
                  <a:gd name="connsiteX6" fmla="*/ 0 w 451485"/>
                  <a:gd name="connsiteY6" fmla="*/ 365831 h 590621"/>
                  <a:gd name="connsiteX7" fmla="*/ 225743 w 451485"/>
                  <a:gd name="connsiteY7" fmla="*/ 590621 h 590621"/>
                  <a:gd name="connsiteX8" fmla="*/ 451485 w 451485"/>
                  <a:gd name="connsiteY8" fmla="*/ 365831 h 590621"/>
                  <a:gd name="connsiteX9" fmla="*/ 451485 w 451485"/>
                  <a:gd name="connsiteY9" fmla="*/ 145804 h 590621"/>
                  <a:gd name="connsiteX10" fmla="*/ 375285 w 451485"/>
                  <a:gd name="connsiteY10" fmla="*/ 27694 h 59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1485" h="590621">
                    <a:moveTo>
                      <a:pt x="375285" y="27694"/>
                    </a:moveTo>
                    <a:lnTo>
                      <a:pt x="375285" y="25789"/>
                    </a:lnTo>
                    <a:cubicBezTo>
                      <a:pt x="326707" y="7691"/>
                      <a:pt x="276225" y="-881"/>
                      <a:pt x="224790" y="71"/>
                    </a:cubicBezTo>
                    <a:cubicBezTo>
                      <a:pt x="173355" y="-881"/>
                      <a:pt x="122873" y="7691"/>
                      <a:pt x="74295" y="25789"/>
                    </a:cubicBezTo>
                    <a:lnTo>
                      <a:pt x="74295" y="27694"/>
                    </a:lnTo>
                    <a:cubicBezTo>
                      <a:pt x="74295" y="109609"/>
                      <a:pt x="42863" y="129611"/>
                      <a:pt x="0" y="144851"/>
                    </a:cubicBezTo>
                    <a:lnTo>
                      <a:pt x="0" y="365831"/>
                    </a:lnTo>
                    <a:cubicBezTo>
                      <a:pt x="0" y="440126"/>
                      <a:pt x="94298" y="535376"/>
                      <a:pt x="225743" y="590621"/>
                    </a:cubicBezTo>
                    <a:cubicBezTo>
                      <a:pt x="356235" y="535376"/>
                      <a:pt x="451485" y="441079"/>
                      <a:pt x="451485" y="365831"/>
                    </a:cubicBezTo>
                    <a:lnTo>
                      <a:pt x="451485" y="145804"/>
                    </a:lnTo>
                    <a:cubicBezTo>
                      <a:pt x="407670" y="129611"/>
                      <a:pt x="375285" y="109609"/>
                      <a:pt x="375285" y="27694"/>
                    </a:cubicBezTo>
                    <a:close/>
                  </a:path>
                </a:pathLst>
              </a:custGeom>
              <a:noFill/>
              <a:ln w="15875" cap="flat">
                <a:solidFill>
                  <a:srgbClr val="FFFFFF"/>
                </a:solidFill>
                <a:prstDash val="solid"/>
                <a:miter/>
              </a:ln>
            </p:spPr>
            <p:txBody>
              <a:bodyPr rtlCol="0" anchor="ctr"/>
              <a:lstStyle/>
              <a:p>
                <a:endParaRPr lang="en-US" dirty="0"/>
              </a:p>
            </p:txBody>
          </p:sp>
        </p:grpSp>
      </p:grpSp>
      <p:sp>
        <p:nvSpPr>
          <p:cNvPr id="37" name="TextBox 36">
            <a:extLst>
              <a:ext uri="{FF2B5EF4-FFF2-40B4-BE49-F238E27FC236}">
                <a16:creationId xmlns:a16="http://schemas.microsoft.com/office/drawing/2014/main" id="{CDE329FA-0D09-4644-8FFD-47CFEE6B982E}"/>
              </a:ext>
            </a:extLst>
          </p:cNvPr>
          <p:cNvSpPr txBox="1">
            <a:spLocks/>
          </p:cNvSpPr>
          <p:nvPr/>
        </p:nvSpPr>
        <p:spPr>
          <a:xfrm>
            <a:off x="615227" y="5260132"/>
            <a:ext cx="1966541" cy="80021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300" dirty="0"/>
              <a:t>Include virtual donor wall where various giving groups are recognized, beyond major gifts</a:t>
            </a:r>
          </a:p>
        </p:txBody>
      </p:sp>
      <p:sp>
        <p:nvSpPr>
          <p:cNvPr id="163" name="TextBox 162">
            <a:extLst>
              <a:ext uri="{FF2B5EF4-FFF2-40B4-BE49-F238E27FC236}">
                <a16:creationId xmlns:a16="http://schemas.microsoft.com/office/drawing/2014/main" id="{66064FAA-9C9F-48D8-BD18-DC8FAC01FB63}"/>
              </a:ext>
            </a:extLst>
          </p:cNvPr>
          <p:cNvSpPr txBox="1">
            <a:spLocks/>
          </p:cNvSpPr>
          <p:nvPr/>
        </p:nvSpPr>
        <p:spPr>
          <a:xfrm>
            <a:off x="2863978" y="5260132"/>
            <a:ext cx="1966541" cy="100027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300" dirty="0"/>
              <a:t>Update website bi-monthly with short-form video content highlighting donor impact, campaigns, and campus updates</a:t>
            </a:r>
          </a:p>
        </p:txBody>
      </p:sp>
      <p:sp>
        <p:nvSpPr>
          <p:cNvPr id="164" name="TextBox 163">
            <a:extLst>
              <a:ext uri="{FF2B5EF4-FFF2-40B4-BE49-F238E27FC236}">
                <a16:creationId xmlns:a16="http://schemas.microsoft.com/office/drawing/2014/main" id="{867FFE72-C4DA-4BB9-9AF2-579A658E1E19}"/>
              </a:ext>
            </a:extLst>
          </p:cNvPr>
          <p:cNvSpPr txBox="1">
            <a:spLocks/>
          </p:cNvSpPr>
          <p:nvPr/>
        </p:nvSpPr>
        <p:spPr>
          <a:xfrm>
            <a:off x="5112729" y="5260132"/>
            <a:ext cx="1966541" cy="80021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300" dirty="0"/>
              <a:t>Update website bi-monthly with impact stories highlighting students, department initiatives, etc. </a:t>
            </a:r>
          </a:p>
        </p:txBody>
      </p:sp>
      <p:sp>
        <p:nvSpPr>
          <p:cNvPr id="165" name="TextBox 164">
            <a:extLst>
              <a:ext uri="{FF2B5EF4-FFF2-40B4-BE49-F238E27FC236}">
                <a16:creationId xmlns:a16="http://schemas.microsoft.com/office/drawing/2014/main" id="{080CC425-0FEB-46F0-ABBC-1762FBC0E927}"/>
              </a:ext>
            </a:extLst>
          </p:cNvPr>
          <p:cNvSpPr txBox="1">
            <a:spLocks/>
          </p:cNvSpPr>
          <p:nvPr/>
        </p:nvSpPr>
        <p:spPr>
          <a:xfrm>
            <a:off x="9610232" y="5260132"/>
            <a:ext cx="1966541" cy="100027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300" dirty="0"/>
              <a:t>Clearly highlight the strategic alignment of current advancement initiatives, including upcoming campaign events</a:t>
            </a:r>
          </a:p>
        </p:txBody>
      </p:sp>
      <p:sp>
        <p:nvSpPr>
          <p:cNvPr id="166" name="TextBox 165">
            <a:extLst>
              <a:ext uri="{FF2B5EF4-FFF2-40B4-BE49-F238E27FC236}">
                <a16:creationId xmlns:a16="http://schemas.microsoft.com/office/drawing/2014/main" id="{E08B9646-1163-444E-991C-4F2919956F96}"/>
              </a:ext>
            </a:extLst>
          </p:cNvPr>
          <p:cNvSpPr txBox="1">
            <a:spLocks/>
          </p:cNvSpPr>
          <p:nvPr/>
        </p:nvSpPr>
        <p:spPr>
          <a:xfrm>
            <a:off x="7361480" y="5260132"/>
            <a:ext cx="1966541" cy="80021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300" dirty="0"/>
              <a:t>Create clear pathways for donors to donate to specific priorities within the campaign</a:t>
            </a:r>
          </a:p>
        </p:txBody>
      </p:sp>
      <p:sp>
        <p:nvSpPr>
          <p:cNvPr id="145" name="Rectangle: Rounded Corners 144">
            <a:extLst>
              <a:ext uri="{FF2B5EF4-FFF2-40B4-BE49-F238E27FC236}">
                <a16:creationId xmlns:a16="http://schemas.microsoft.com/office/drawing/2014/main" id="{86AB90DE-6638-444A-9F08-3F88236853C4}"/>
              </a:ext>
            </a:extLst>
          </p:cNvPr>
          <p:cNvSpPr/>
          <p:nvPr/>
        </p:nvSpPr>
        <p:spPr>
          <a:xfrm>
            <a:off x="5533325" y="2684458"/>
            <a:ext cx="1169797" cy="2411309"/>
          </a:xfrm>
          <a:prstGeom prst="roundRect">
            <a:avLst>
              <a:gd name="adj" fmla="val 8610"/>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144" name="Picture 143">
            <a:extLst>
              <a:ext uri="{FF2B5EF4-FFF2-40B4-BE49-F238E27FC236}">
                <a16:creationId xmlns:a16="http://schemas.microsoft.com/office/drawing/2014/main" id="{D7A63916-D267-444A-ACBD-3552E32BF1FE}"/>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5287378" y="2547252"/>
            <a:ext cx="1617243" cy="2664758"/>
          </a:xfrm>
          <a:prstGeom prst="rect">
            <a:avLst/>
          </a:prstGeom>
        </p:spPr>
      </p:pic>
      <p:sp>
        <p:nvSpPr>
          <p:cNvPr id="146" name="Rectangle: Rounded Corners 145">
            <a:extLst>
              <a:ext uri="{FF2B5EF4-FFF2-40B4-BE49-F238E27FC236}">
                <a16:creationId xmlns:a16="http://schemas.microsoft.com/office/drawing/2014/main" id="{5134C333-D659-4CE0-A0E1-BF5FEA3726B8}"/>
              </a:ext>
            </a:extLst>
          </p:cNvPr>
          <p:cNvSpPr/>
          <p:nvPr/>
        </p:nvSpPr>
        <p:spPr>
          <a:xfrm>
            <a:off x="5611799" y="4720099"/>
            <a:ext cx="1012848" cy="229706"/>
          </a:xfrm>
          <a:prstGeom prst="roundRect">
            <a:avLst>
              <a:gd name="adj" fmla="val 50000"/>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cxnSp>
        <p:nvCxnSpPr>
          <p:cNvPr id="152" name="Straight Connector 151">
            <a:extLst>
              <a:ext uri="{FF2B5EF4-FFF2-40B4-BE49-F238E27FC236}">
                <a16:creationId xmlns:a16="http://schemas.microsoft.com/office/drawing/2014/main" id="{9B4BF6FD-97ED-4E90-9718-4844993754DC}"/>
              </a:ext>
            </a:extLst>
          </p:cNvPr>
          <p:cNvCxnSpPr>
            <a:cxnSpLocks/>
          </p:cNvCxnSpPr>
          <p:nvPr/>
        </p:nvCxnSpPr>
        <p:spPr>
          <a:xfrm>
            <a:off x="5741987" y="4458877"/>
            <a:ext cx="752473" cy="0"/>
          </a:xfrm>
          <a:prstGeom prst="line">
            <a:avLst/>
          </a:prstGeom>
          <a:ln w="28575" cap="rnd">
            <a:solidFill>
              <a:srgbClr val="BFBFBF"/>
            </a:solidFill>
            <a:round/>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52CD584-F25F-4013-88B1-F125EECBBB18}"/>
              </a:ext>
            </a:extLst>
          </p:cNvPr>
          <p:cNvCxnSpPr>
            <a:cxnSpLocks/>
          </p:cNvCxnSpPr>
          <p:nvPr/>
        </p:nvCxnSpPr>
        <p:spPr>
          <a:xfrm>
            <a:off x="5741987" y="4551180"/>
            <a:ext cx="368873" cy="0"/>
          </a:xfrm>
          <a:prstGeom prst="line">
            <a:avLst/>
          </a:prstGeom>
          <a:ln w="28575" cap="rnd">
            <a:solidFill>
              <a:srgbClr val="BFBFBF"/>
            </a:solidFill>
            <a:round/>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DD2AEC1-71C3-4BE2-B82C-950B2FF5217C}"/>
              </a:ext>
            </a:extLst>
          </p:cNvPr>
          <p:cNvCxnSpPr>
            <a:cxnSpLocks/>
          </p:cNvCxnSpPr>
          <p:nvPr/>
        </p:nvCxnSpPr>
        <p:spPr>
          <a:xfrm>
            <a:off x="5734623" y="4842092"/>
            <a:ext cx="752473" cy="0"/>
          </a:xfrm>
          <a:prstGeom prst="line">
            <a:avLst/>
          </a:prstGeom>
          <a:ln w="28575"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312C797-C459-4047-B308-695451AADF09}"/>
              </a:ext>
            </a:extLst>
          </p:cNvPr>
          <p:cNvSpPr>
            <a:spLocks noChangeAspect="1"/>
          </p:cNvSpPr>
          <p:nvPr/>
        </p:nvSpPr>
        <p:spPr>
          <a:xfrm>
            <a:off x="5662752" y="3227387"/>
            <a:ext cx="896217" cy="861287"/>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11" name="Graphic 10">
            <a:extLst>
              <a:ext uri="{FF2B5EF4-FFF2-40B4-BE49-F238E27FC236}">
                <a16:creationId xmlns:a16="http://schemas.microsoft.com/office/drawing/2014/main" id="{BFFADDF2-2B05-484B-8D8A-1DE62E263A94}"/>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843000" y="3400610"/>
            <a:ext cx="535721" cy="514842"/>
          </a:xfrm>
          <a:prstGeom prst="rect">
            <a:avLst/>
          </a:prstGeom>
        </p:spPr>
      </p:pic>
      <p:grpSp>
        <p:nvGrpSpPr>
          <p:cNvPr id="28" name="Group 27">
            <a:extLst>
              <a:ext uri="{FF2B5EF4-FFF2-40B4-BE49-F238E27FC236}">
                <a16:creationId xmlns:a16="http://schemas.microsoft.com/office/drawing/2014/main" id="{19EC5D0A-575A-4769-94A5-216EA527A6C2}"/>
              </a:ext>
            </a:extLst>
          </p:cNvPr>
          <p:cNvGrpSpPr/>
          <p:nvPr>
            <p:custDataLst>
              <p:tags r:id="rId7"/>
            </p:custDataLst>
          </p:nvPr>
        </p:nvGrpSpPr>
        <p:grpSpPr>
          <a:xfrm>
            <a:off x="554736" y="1528708"/>
            <a:ext cx="2299551" cy="399688"/>
            <a:chOff x="554736" y="1317740"/>
            <a:chExt cx="2087523" cy="610656"/>
          </a:xfrm>
          <a:solidFill>
            <a:schemeClr val="accent1"/>
          </a:solidFill>
        </p:grpSpPr>
        <p:sp>
          <p:nvSpPr>
            <p:cNvPr id="12" name="Freeform: Shape 11">
              <a:extLst>
                <a:ext uri="{FF2B5EF4-FFF2-40B4-BE49-F238E27FC236}">
                  <a16:creationId xmlns:a16="http://schemas.microsoft.com/office/drawing/2014/main" id="{958BF86E-6C5B-40FC-AAC8-B4D143DCFA28}"/>
                </a:ext>
              </a:extLst>
            </p:cNvPr>
            <p:cNvSpPr/>
            <p:nvPr>
              <p:custDataLst>
                <p:tags r:id="rId17"/>
              </p:custDataLst>
            </p:nvPr>
          </p:nvSpPr>
          <p:spPr>
            <a:xfrm>
              <a:off x="554736" y="1317740"/>
              <a:ext cx="2087523" cy="610656"/>
            </a:xfrm>
            <a:prstGeom prst="rect">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CA" sz="2000" dirty="0">
                <a:solidFill>
                  <a:schemeClr val="bg1"/>
                </a:solidFill>
              </a:endParaRPr>
            </a:p>
          </p:txBody>
        </p:sp>
        <p:sp>
          <p:nvSpPr>
            <p:cNvPr id="126" name="TextBox 125">
              <a:extLst>
                <a:ext uri="{FF2B5EF4-FFF2-40B4-BE49-F238E27FC236}">
                  <a16:creationId xmlns:a16="http://schemas.microsoft.com/office/drawing/2014/main" id="{E446568A-3737-4277-9C7B-0F3EC556D8F0}"/>
                </a:ext>
              </a:extLst>
            </p:cNvPr>
            <p:cNvSpPr txBox="1"/>
            <p:nvPr>
              <p:custDataLst>
                <p:tags r:id="rId18"/>
              </p:custDataLst>
            </p:nvPr>
          </p:nvSpPr>
          <p:spPr>
            <a:xfrm>
              <a:off x="618236" y="1360146"/>
              <a:ext cx="1914105" cy="525843"/>
            </a:xfrm>
            <a:prstGeom prst="rect">
              <a:avLst/>
            </a:prstGeom>
            <a:grpFill/>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CA" sz="2000" b="1" dirty="0">
                  <a:solidFill>
                    <a:schemeClr val="bg1"/>
                  </a:solidFill>
                </a:rPr>
                <a:t>Donor recognition</a:t>
              </a:r>
            </a:p>
          </p:txBody>
        </p:sp>
      </p:grpSp>
      <p:grpSp>
        <p:nvGrpSpPr>
          <p:cNvPr id="29" name="Group 28">
            <a:extLst>
              <a:ext uri="{FF2B5EF4-FFF2-40B4-BE49-F238E27FC236}">
                <a16:creationId xmlns:a16="http://schemas.microsoft.com/office/drawing/2014/main" id="{4908D4B2-E989-4FB8-B89F-DE53DB6AF31F}"/>
              </a:ext>
            </a:extLst>
          </p:cNvPr>
          <p:cNvGrpSpPr/>
          <p:nvPr>
            <p:custDataLst>
              <p:tags r:id="rId8"/>
            </p:custDataLst>
          </p:nvPr>
        </p:nvGrpSpPr>
        <p:grpSpPr>
          <a:xfrm>
            <a:off x="2803487" y="1528708"/>
            <a:ext cx="5610292" cy="399688"/>
            <a:chOff x="2803487" y="1317740"/>
            <a:chExt cx="5348760" cy="610656"/>
          </a:xfrm>
          <a:solidFill>
            <a:schemeClr val="accent1"/>
          </a:solidFill>
        </p:grpSpPr>
        <p:sp>
          <p:nvSpPr>
            <p:cNvPr id="133" name="Freeform: Shape 132">
              <a:extLst>
                <a:ext uri="{FF2B5EF4-FFF2-40B4-BE49-F238E27FC236}">
                  <a16:creationId xmlns:a16="http://schemas.microsoft.com/office/drawing/2014/main" id="{45BCCFA4-F966-4E7E-973C-5B2A88D80EDC}"/>
                </a:ext>
              </a:extLst>
            </p:cNvPr>
            <p:cNvSpPr/>
            <p:nvPr>
              <p:custDataLst>
                <p:tags r:id="rId15"/>
              </p:custDataLst>
            </p:nvPr>
          </p:nvSpPr>
          <p:spPr>
            <a:xfrm>
              <a:off x="2803487" y="1317740"/>
              <a:ext cx="4336274" cy="610656"/>
            </a:xfrm>
            <a:prstGeom prst="rect">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CA" sz="2000" dirty="0">
                <a:solidFill>
                  <a:schemeClr val="bg1"/>
                </a:solidFill>
              </a:endParaRPr>
            </a:p>
          </p:txBody>
        </p:sp>
        <p:sp>
          <p:nvSpPr>
            <p:cNvPr id="138" name="TextBox 137">
              <a:extLst>
                <a:ext uri="{FF2B5EF4-FFF2-40B4-BE49-F238E27FC236}">
                  <a16:creationId xmlns:a16="http://schemas.microsoft.com/office/drawing/2014/main" id="{E53D0234-4C46-4993-9713-D581108D3410}"/>
                </a:ext>
              </a:extLst>
            </p:cNvPr>
            <p:cNvSpPr txBox="1"/>
            <p:nvPr>
              <p:custDataLst>
                <p:tags r:id="rId16"/>
              </p:custDataLst>
            </p:nvPr>
          </p:nvSpPr>
          <p:spPr>
            <a:xfrm>
              <a:off x="4086609" y="1360146"/>
              <a:ext cx="4065638" cy="525843"/>
            </a:xfrm>
            <a:prstGeom prst="rect">
              <a:avLst/>
            </a:prstGeom>
            <a:grpFill/>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CA" sz="2000" b="1" dirty="0">
                  <a:solidFill>
                    <a:schemeClr val="bg1"/>
                  </a:solidFill>
                </a:rPr>
                <a:t>Clear impact</a:t>
              </a:r>
            </a:p>
          </p:txBody>
        </p:sp>
      </p:grpSp>
      <p:grpSp>
        <p:nvGrpSpPr>
          <p:cNvPr id="30" name="Group 29">
            <a:extLst>
              <a:ext uri="{FF2B5EF4-FFF2-40B4-BE49-F238E27FC236}">
                <a16:creationId xmlns:a16="http://schemas.microsoft.com/office/drawing/2014/main" id="{2E76DECC-6CFC-43D8-9754-22AC44B1822B}"/>
              </a:ext>
            </a:extLst>
          </p:cNvPr>
          <p:cNvGrpSpPr/>
          <p:nvPr>
            <p:custDataLst>
              <p:tags r:id="rId9"/>
            </p:custDataLst>
          </p:nvPr>
        </p:nvGrpSpPr>
        <p:grpSpPr>
          <a:xfrm>
            <a:off x="6980335" y="1528708"/>
            <a:ext cx="2620210" cy="399688"/>
            <a:chOff x="7009897" y="1317740"/>
            <a:chExt cx="2378615" cy="610656"/>
          </a:xfrm>
          <a:solidFill>
            <a:schemeClr val="accent1"/>
          </a:solidFill>
        </p:grpSpPr>
        <p:sp>
          <p:nvSpPr>
            <p:cNvPr id="140" name="Freeform: Shape 139">
              <a:extLst>
                <a:ext uri="{FF2B5EF4-FFF2-40B4-BE49-F238E27FC236}">
                  <a16:creationId xmlns:a16="http://schemas.microsoft.com/office/drawing/2014/main" id="{D84ECA2F-9040-403C-A05F-138CBC03ACED}"/>
                </a:ext>
              </a:extLst>
            </p:cNvPr>
            <p:cNvSpPr/>
            <p:nvPr>
              <p:custDataLst>
                <p:tags r:id="rId13"/>
              </p:custDataLst>
            </p:nvPr>
          </p:nvSpPr>
          <p:spPr>
            <a:xfrm>
              <a:off x="7300989" y="1317740"/>
              <a:ext cx="2087523" cy="610656"/>
            </a:xfrm>
            <a:prstGeom prst="rect">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CA" sz="2000" dirty="0">
                <a:solidFill>
                  <a:schemeClr val="bg1"/>
                </a:solidFill>
              </a:endParaRPr>
            </a:p>
          </p:txBody>
        </p:sp>
        <p:sp>
          <p:nvSpPr>
            <p:cNvPr id="141" name="TextBox 140">
              <a:extLst>
                <a:ext uri="{FF2B5EF4-FFF2-40B4-BE49-F238E27FC236}">
                  <a16:creationId xmlns:a16="http://schemas.microsoft.com/office/drawing/2014/main" id="{2787FCC5-F731-491C-9C11-C3AD7F2AACB2}"/>
                </a:ext>
              </a:extLst>
            </p:cNvPr>
            <p:cNvSpPr txBox="1"/>
            <p:nvPr>
              <p:custDataLst>
                <p:tags r:id="rId14"/>
              </p:custDataLst>
            </p:nvPr>
          </p:nvSpPr>
          <p:spPr>
            <a:xfrm>
              <a:off x="7009897" y="1347056"/>
              <a:ext cx="1816887" cy="525843"/>
            </a:xfrm>
            <a:prstGeom prst="rect">
              <a:avLst/>
            </a:prstGeom>
            <a:grpFill/>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CA" sz="2000" b="1" dirty="0">
                  <a:solidFill>
                    <a:schemeClr val="bg1"/>
                  </a:solidFill>
                </a:rPr>
                <a:t>Tailored giving</a:t>
              </a:r>
            </a:p>
          </p:txBody>
        </p:sp>
      </p:grpSp>
      <p:grpSp>
        <p:nvGrpSpPr>
          <p:cNvPr id="31" name="Group 30">
            <a:extLst>
              <a:ext uri="{FF2B5EF4-FFF2-40B4-BE49-F238E27FC236}">
                <a16:creationId xmlns:a16="http://schemas.microsoft.com/office/drawing/2014/main" id="{FBD08CAC-DEDB-473E-A98F-6CF8D23C34F4}"/>
              </a:ext>
            </a:extLst>
          </p:cNvPr>
          <p:cNvGrpSpPr/>
          <p:nvPr>
            <p:custDataLst>
              <p:tags r:id="rId10"/>
            </p:custDataLst>
          </p:nvPr>
        </p:nvGrpSpPr>
        <p:grpSpPr>
          <a:xfrm>
            <a:off x="9549741" y="1528708"/>
            <a:ext cx="2087523" cy="399688"/>
            <a:chOff x="9549741" y="1317740"/>
            <a:chExt cx="2087523" cy="610656"/>
          </a:xfrm>
          <a:solidFill>
            <a:schemeClr val="accent1"/>
          </a:solidFill>
        </p:grpSpPr>
        <p:sp>
          <p:nvSpPr>
            <p:cNvPr id="143" name="Freeform: Shape 142">
              <a:extLst>
                <a:ext uri="{FF2B5EF4-FFF2-40B4-BE49-F238E27FC236}">
                  <a16:creationId xmlns:a16="http://schemas.microsoft.com/office/drawing/2014/main" id="{7968D376-D3B6-405C-906C-026260D12024}"/>
                </a:ext>
              </a:extLst>
            </p:cNvPr>
            <p:cNvSpPr/>
            <p:nvPr>
              <p:custDataLst>
                <p:tags r:id="rId11"/>
              </p:custDataLst>
            </p:nvPr>
          </p:nvSpPr>
          <p:spPr>
            <a:xfrm>
              <a:off x="9549741" y="1317740"/>
              <a:ext cx="2087523" cy="610656"/>
            </a:xfrm>
            <a:prstGeom prst="rect">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CA" sz="2000" dirty="0">
                <a:solidFill>
                  <a:schemeClr val="bg1"/>
                </a:solidFill>
              </a:endParaRPr>
            </a:p>
          </p:txBody>
        </p:sp>
        <p:sp>
          <p:nvSpPr>
            <p:cNvPr id="147" name="TextBox 146">
              <a:extLst>
                <a:ext uri="{FF2B5EF4-FFF2-40B4-BE49-F238E27FC236}">
                  <a16:creationId xmlns:a16="http://schemas.microsoft.com/office/drawing/2014/main" id="{C2F70045-B1CD-47F0-82D2-532524AB3233}"/>
                </a:ext>
              </a:extLst>
            </p:cNvPr>
            <p:cNvSpPr txBox="1"/>
            <p:nvPr>
              <p:custDataLst>
                <p:tags r:id="rId12"/>
              </p:custDataLst>
            </p:nvPr>
          </p:nvSpPr>
          <p:spPr>
            <a:xfrm>
              <a:off x="9710459" y="1360146"/>
              <a:ext cx="1816887" cy="525843"/>
            </a:xfrm>
            <a:prstGeom prst="rect">
              <a:avLst/>
            </a:prstGeom>
            <a:grpFill/>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CA" sz="2000" b="1" dirty="0">
                  <a:solidFill>
                    <a:schemeClr val="bg1"/>
                  </a:solidFill>
                </a:rPr>
                <a:t>Strategic vision</a:t>
              </a:r>
            </a:p>
          </p:txBody>
        </p:sp>
      </p:grpSp>
    </p:spTree>
    <p:extLst>
      <p:ext uri="{BB962C8B-B14F-4D97-AF65-F5344CB8AC3E}">
        <p14:creationId xmlns:p14="http://schemas.microsoft.com/office/powerpoint/2010/main" val="361965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94909B-C6D3-6C46-A946-6E96C1E64426}"/>
              </a:ext>
            </a:extLst>
          </p:cNvPr>
          <p:cNvSpPr>
            <a:spLocks noGrp="1"/>
          </p:cNvSpPr>
          <p:nvPr>
            <p:ph type="title" idx="4294967295"/>
          </p:nvPr>
        </p:nvSpPr>
        <p:spPr>
          <a:xfrm>
            <a:off x="1774031" y="467184"/>
            <a:ext cx="8643937" cy="246063"/>
          </a:xfrm>
        </p:spPr>
        <p:txBody>
          <a:bodyPr>
            <a:normAutofit fontScale="90000"/>
          </a:bodyPr>
          <a:lstStyle/>
          <a:p>
            <a:r>
              <a:rPr lang="en-US" b="1" dirty="0">
                <a:solidFill>
                  <a:schemeClr val="accent1"/>
                </a:solidFill>
              </a:rPr>
              <a:t>Using AI for Quick Wins in Advancement</a:t>
            </a:r>
          </a:p>
        </p:txBody>
      </p:sp>
      <p:sp>
        <p:nvSpPr>
          <p:cNvPr id="8" name="Text Placeholder 31">
            <a:extLst>
              <a:ext uri="{FF2B5EF4-FFF2-40B4-BE49-F238E27FC236}">
                <a16:creationId xmlns:a16="http://schemas.microsoft.com/office/drawing/2014/main" id="{81775A3A-A9EB-1343-8CBF-FC576FB77218}"/>
              </a:ext>
            </a:extLst>
          </p:cNvPr>
          <p:cNvSpPr txBox="1">
            <a:spLocks/>
          </p:cNvSpPr>
          <p:nvPr/>
        </p:nvSpPr>
        <p:spPr bwMode="gray">
          <a:xfrm>
            <a:off x="7045193" y="3953979"/>
            <a:ext cx="2775876" cy="1403461"/>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None/>
            </a:pPr>
            <a:r>
              <a:rPr lang="en-US" sz="1429" b="1" dirty="0"/>
              <a:t>Prospect Research</a:t>
            </a:r>
          </a:p>
          <a:p>
            <a:pPr marL="0" indent="0">
              <a:buNone/>
            </a:pPr>
            <a:r>
              <a:rPr lang="en-US" sz="1143" dirty="0"/>
              <a:t>Leverage ChatGPT to </a:t>
            </a:r>
            <a:r>
              <a:rPr lang="en-US" sz="1143" b="1" dirty="0"/>
              <a:t>gather and summarize detailed background information</a:t>
            </a:r>
            <a:r>
              <a:rPr lang="en-US" sz="1143" dirty="0"/>
              <a:t> on potential major donors</a:t>
            </a:r>
          </a:p>
          <a:p>
            <a:r>
              <a:rPr lang="en-US" sz="1143" dirty="0"/>
              <a:t>Develop comprehensive donor profiles that include interests, past giving behavior, and potential for future contributions</a:t>
            </a:r>
          </a:p>
        </p:txBody>
      </p:sp>
      <p:grpSp>
        <p:nvGrpSpPr>
          <p:cNvPr id="54" name="Group 53">
            <a:extLst>
              <a:ext uri="{FF2B5EF4-FFF2-40B4-BE49-F238E27FC236}">
                <a16:creationId xmlns:a16="http://schemas.microsoft.com/office/drawing/2014/main" id="{36710F3F-CCC4-F0BA-4608-4E5802796846}"/>
              </a:ext>
            </a:extLst>
          </p:cNvPr>
          <p:cNvGrpSpPr/>
          <p:nvPr/>
        </p:nvGrpSpPr>
        <p:grpSpPr>
          <a:xfrm>
            <a:off x="6048927" y="3953979"/>
            <a:ext cx="783771" cy="783771"/>
            <a:chOff x="335727" y="777938"/>
            <a:chExt cx="548640" cy="548640"/>
          </a:xfrm>
          <a:solidFill>
            <a:schemeClr val="accent2"/>
          </a:solidFill>
        </p:grpSpPr>
        <p:sp>
          <p:nvSpPr>
            <p:cNvPr id="2" name="Oval 1">
              <a:extLst>
                <a:ext uri="{FF2B5EF4-FFF2-40B4-BE49-F238E27FC236}">
                  <a16:creationId xmlns:a16="http://schemas.microsoft.com/office/drawing/2014/main" id="{440C2F1C-8C49-824B-897B-04BA28F382F9}"/>
                </a:ext>
              </a:extLst>
            </p:cNvPr>
            <p:cNvSpPr/>
            <p:nvPr/>
          </p:nvSpPr>
          <p:spPr bwMode="gray">
            <a:xfrm>
              <a:off x="335727" y="777938"/>
              <a:ext cx="548640" cy="54864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dirty="0"/>
            </a:p>
          </p:txBody>
        </p:sp>
        <p:pic>
          <p:nvPicPr>
            <p:cNvPr id="38" name="Picture 37">
              <a:extLst>
                <a:ext uri="{FF2B5EF4-FFF2-40B4-BE49-F238E27FC236}">
                  <a16:creationId xmlns:a16="http://schemas.microsoft.com/office/drawing/2014/main" id="{28A50C18-6D38-19B4-3FB9-D5B22525CD89}"/>
                </a:ext>
              </a:extLst>
            </p:cNvPr>
            <p:cNvPicPr>
              <a:picLocks noChangeAspect="1"/>
            </p:cNvPicPr>
            <p:nvPr/>
          </p:nvPicPr>
          <p:blipFill>
            <a:blip r:embed="rId3">
              <a:lum bright="70000" contrast="-70000"/>
            </a:blip>
            <a:stretch>
              <a:fillRect/>
            </a:stretch>
          </p:blipFill>
          <p:spPr>
            <a:xfrm>
              <a:off x="474715" y="841694"/>
              <a:ext cx="270663" cy="365760"/>
            </a:xfrm>
            <a:prstGeom prst="rect">
              <a:avLst/>
            </a:prstGeom>
            <a:grpFill/>
            <a:ln>
              <a:solidFill>
                <a:schemeClr val="accent1"/>
              </a:solidFill>
            </a:ln>
          </p:spPr>
        </p:pic>
      </p:grpSp>
      <p:sp>
        <p:nvSpPr>
          <p:cNvPr id="44" name="Text Placeholder 3">
            <a:extLst>
              <a:ext uri="{FF2B5EF4-FFF2-40B4-BE49-F238E27FC236}">
                <a16:creationId xmlns:a16="http://schemas.microsoft.com/office/drawing/2014/main" id="{6122FA36-0B01-16DF-A711-C854ED80B159}"/>
              </a:ext>
            </a:extLst>
          </p:cNvPr>
          <p:cNvSpPr txBox="1">
            <a:spLocks/>
          </p:cNvSpPr>
          <p:nvPr/>
        </p:nvSpPr>
        <p:spPr bwMode="gray">
          <a:xfrm>
            <a:off x="8874294" y="6682146"/>
            <a:ext cx="1793706" cy="175854"/>
          </a:xfrm>
          <a:prstGeom prst="rect">
            <a:avLst/>
          </a:prstGeom>
        </p:spPr>
        <p:txBody>
          <a:bodyPr vert="horz" wrap="square" lIns="0" tIns="0" rIns="91440" bIns="65314"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714" dirty="0"/>
              <a:t>Source: EAB interviews and analysis.</a:t>
            </a:r>
          </a:p>
        </p:txBody>
      </p:sp>
      <p:grpSp>
        <p:nvGrpSpPr>
          <p:cNvPr id="17" name="Group 16">
            <a:extLst>
              <a:ext uri="{FF2B5EF4-FFF2-40B4-BE49-F238E27FC236}">
                <a16:creationId xmlns:a16="http://schemas.microsoft.com/office/drawing/2014/main" id="{F9A1E265-A681-293D-2969-F6AEAC252278}"/>
              </a:ext>
            </a:extLst>
          </p:cNvPr>
          <p:cNvGrpSpPr/>
          <p:nvPr/>
        </p:nvGrpSpPr>
        <p:grpSpPr>
          <a:xfrm>
            <a:off x="1920876" y="1887730"/>
            <a:ext cx="783771" cy="783771"/>
            <a:chOff x="3200400" y="2340587"/>
            <a:chExt cx="548640" cy="548640"/>
          </a:xfrm>
          <a:solidFill>
            <a:schemeClr val="accent2"/>
          </a:solidFill>
        </p:grpSpPr>
        <p:sp>
          <p:nvSpPr>
            <p:cNvPr id="19" name="Oval 18">
              <a:extLst>
                <a:ext uri="{FF2B5EF4-FFF2-40B4-BE49-F238E27FC236}">
                  <a16:creationId xmlns:a16="http://schemas.microsoft.com/office/drawing/2014/main" id="{7F1FBE93-C311-C183-A25C-0BDCF2141CC8}"/>
                </a:ext>
              </a:extLst>
            </p:cNvPr>
            <p:cNvSpPr/>
            <p:nvPr/>
          </p:nvSpPr>
          <p:spPr bwMode="gray">
            <a:xfrm>
              <a:off x="3200400" y="2340587"/>
              <a:ext cx="548640" cy="54864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dirty="0"/>
            </a:p>
          </p:txBody>
        </p:sp>
        <p:pic>
          <p:nvPicPr>
            <p:cNvPr id="20" name="Picture 19" descr="A close up of a sign&#10;&#10;Description automatically generated">
              <a:extLst>
                <a:ext uri="{FF2B5EF4-FFF2-40B4-BE49-F238E27FC236}">
                  <a16:creationId xmlns:a16="http://schemas.microsoft.com/office/drawing/2014/main" id="{F480D046-8340-1022-6D93-DE171921CAE7}"/>
                </a:ext>
              </a:extLst>
            </p:cNvPr>
            <p:cNvPicPr>
              <a:picLocks noChangeAspect="1"/>
            </p:cNvPicPr>
            <p:nvPr/>
          </p:nvPicPr>
          <p:blipFill>
            <a:blip r:embed="rId4">
              <a:lum bright="70000" contrast="-70000"/>
            </a:blip>
            <a:stretch>
              <a:fillRect/>
            </a:stretch>
          </p:blipFill>
          <p:spPr>
            <a:xfrm>
              <a:off x="3314444" y="2477747"/>
              <a:ext cx="384049" cy="274320"/>
            </a:xfrm>
            <a:prstGeom prst="rect">
              <a:avLst/>
            </a:prstGeom>
            <a:grpFill/>
            <a:ln>
              <a:solidFill>
                <a:schemeClr val="tx2"/>
              </a:solidFill>
            </a:ln>
          </p:spPr>
        </p:pic>
      </p:grpSp>
      <p:sp>
        <p:nvSpPr>
          <p:cNvPr id="18" name="Text Placeholder 31">
            <a:extLst>
              <a:ext uri="{FF2B5EF4-FFF2-40B4-BE49-F238E27FC236}">
                <a16:creationId xmlns:a16="http://schemas.microsoft.com/office/drawing/2014/main" id="{C2C76095-1A19-6A3C-FF71-E42C68457DC7}"/>
              </a:ext>
            </a:extLst>
          </p:cNvPr>
          <p:cNvSpPr txBox="1">
            <a:spLocks/>
          </p:cNvSpPr>
          <p:nvPr/>
        </p:nvSpPr>
        <p:spPr bwMode="gray">
          <a:xfrm>
            <a:off x="2901335" y="1887730"/>
            <a:ext cx="2757476" cy="1115818"/>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None/>
            </a:pPr>
            <a:r>
              <a:rPr lang="en-US" sz="1429" b="1" dirty="0"/>
              <a:t>Alumni Relations Staff</a:t>
            </a:r>
          </a:p>
          <a:p>
            <a:pPr marL="0" indent="0">
              <a:buNone/>
            </a:pPr>
            <a:r>
              <a:rPr lang="en-US" sz="1143" dirty="0"/>
              <a:t>Use ChatGPT to generate </a:t>
            </a:r>
            <a:r>
              <a:rPr lang="en-US" sz="1143" b="1" dirty="0"/>
              <a:t>personalized messages for alumni event invitations</a:t>
            </a:r>
          </a:p>
          <a:p>
            <a:r>
              <a:rPr lang="en-US" sz="1143" dirty="0"/>
              <a:t>Increase RSVP rates</a:t>
            </a:r>
          </a:p>
          <a:p>
            <a:r>
              <a:rPr lang="en-US" sz="1143" dirty="0"/>
              <a:t>Improve engagement</a:t>
            </a:r>
          </a:p>
        </p:txBody>
      </p:sp>
      <p:sp>
        <p:nvSpPr>
          <p:cNvPr id="27" name="Text Placeholder 31">
            <a:extLst>
              <a:ext uri="{FF2B5EF4-FFF2-40B4-BE49-F238E27FC236}">
                <a16:creationId xmlns:a16="http://schemas.microsoft.com/office/drawing/2014/main" id="{DA27146E-9F0D-A5F8-4E6C-754B314E67CF}"/>
              </a:ext>
            </a:extLst>
          </p:cNvPr>
          <p:cNvSpPr txBox="1">
            <a:spLocks/>
          </p:cNvSpPr>
          <p:nvPr/>
        </p:nvSpPr>
        <p:spPr bwMode="gray">
          <a:xfrm>
            <a:off x="7045194" y="1887731"/>
            <a:ext cx="3039687" cy="1531701"/>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None/>
            </a:pPr>
            <a:r>
              <a:rPr lang="en-US" sz="1429" b="1" dirty="0"/>
              <a:t>Proposal Writer</a:t>
            </a:r>
          </a:p>
          <a:p>
            <a:pPr marL="0" indent="0">
              <a:buNone/>
            </a:pPr>
            <a:r>
              <a:rPr lang="en-US" sz="1143" dirty="0"/>
              <a:t>Utilize ChatGPT to create </a:t>
            </a:r>
            <a:r>
              <a:rPr lang="en-US" sz="1143" b="1" dirty="0"/>
              <a:t>detailed grant proposals</a:t>
            </a:r>
            <a:r>
              <a:rPr lang="en-US" sz="1143" dirty="0"/>
              <a:t> by analyzing past successful submissions and current funding trends </a:t>
            </a:r>
          </a:p>
          <a:p>
            <a:r>
              <a:rPr lang="en-US" sz="1143" dirty="0"/>
              <a:t>Enhance content</a:t>
            </a:r>
          </a:p>
          <a:p>
            <a:r>
              <a:rPr lang="en-US" sz="1143" dirty="0"/>
              <a:t>Boost success rates</a:t>
            </a:r>
          </a:p>
          <a:p>
            <a:r>
              <a:rPr lang="en-US" sz="1143" dirty="0"/>
              <a:t>Save time</a:t>
            </a:r>
          </a:p>
        </p:txBody>
      </p:sp>
      <p:grpSp>
        <p:nvGrpSpPr>
          <p:cNvPr id="31" name="Group 30">
            <a:extLst>
              <a:ext uri="{FF2B5EF4-FFF2-40B4-BE49-F238E27FC236}">
                <a16:creationId xmlns:a16="http://schemas.microsoft.com/office/drawing/2014/main" id="{166B2BDA-7052-CAD4-3845-4FFEF0BCCFBD}"/>
              </a:ext>
            </a:extLst>
          </p:cNvPr>
          <p:cNvGrpSpPr/>
          <p:nvPr/>
        </p:nvGrpSpPr>
        <p:grpSpPr>
          <a:xfrm>
            <a:off x="6048927" y="1887730"/>
            <a:ext cx="783771" cy="783771"/>
            <a:chOff x="337542" y="1618832"/>
            <a:chExt cx="548640" cy="548640"/>
          </a:xfrm>
          <a:solidFill>
            <a:schemeClr val="accent2"/>
          </a:solidFill>
        </p:grpSpPr>
        <p:sp>
          <p:nvSpPr>
            <p:cNvPr id="32" name="Oval 31">
              <a:extLst>
                <a:ext uri="{FF2B5EF4-FFF2-40B4-BE49-F238E27FC236}">
                  <a16:creationId xmlns:a16="http://schemas.microsoft.com/office/drawing/2014/main" id="{7BE66B6C-7EA4-D893-ECA1-ACD183E7844B}"/>
                </a:ext>
              </a:extLst>
            </p:cNvPr>
            <p:cNvSpPr/>
            <p:nvPr/>
          </p:nvSpPr>
          <p:spPr bwMode="gray">
            <a:xfrm>
              <a:off x="337542" y="1618832"/>
              <a:ext cx="548640" cy="54864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dirty="0"/>
            </a:p>
          </p:txBody>
        </p:sp>
        <p:pic>
          <p:nvPicPr>
            <p:cNvPr id="33" name="Picture 32" descr="A picture containing drawing&#10;&#10;Description automatically generated">
              <a:extLst>
                <a:ext uri="{FF2B5EF4-FFF2-40B4-BE49-F238E27FC236}">
                  <a16:creationId xmlns:a16="http://schemas.microsoft.com/office/drawing/2014/main" id="{E2716D43-1CDF-CEBF-2994-68AFDAD0D5F0}"/>
                </a:ext>
              </a:extLst>
            </p:cNvPr>
            <p:cNvPicPr>
              <a:picLocks noChangeAspect="1"/>
            </p:cNvPicPr>
            <p:nvPr/>
          </p:nvPicPr>
          <p:blipFill>
            <a:blip r:embed="rId5">
              <a:lum bright="70000" contrast="-70000"/>
            </a:blip>
            <a:stretch>
              <a:fillRect/>
            </a:stretch>
          </p:blipFill>
          <p:spPr>
            <a:xfrm>
              <a:off x="500697" y="1723988"/>
              <a:ext cx="222330" cy="338328"/>
            </a:xfrm>
            <a:prstGeom prst="rect">
              <a:avLst/>
            </a:prstGeom>
            <a:grpFill/>
            <a:ln>
              <a:solidFill>
                <a:schemeClr val="accent1"/>
              </a:solidFill>
            </a:ln>
          </p:spPr>
        </p:pic>
      </p:grpSp>
      <p:sp>
        <p:nvSpPr>
          <p:cNvPr id="35" name="Text Placeholder 31">
            <a:extLst>
              <a:ext uri="{FF2B5EF4-FFF2-40B4-BE49-F238E27FC236}">
                <a16:creationId xmlns:a16="http://schemas.microsoft.com/office/drawing/2014/main" id="{45B19D21-EB88-A25E-D8EB-F379858A2B34}"/>
              </a:ext>
            </a:extLst>
          </p:cNvPr>
          <p:cNvSpPr txBox="1">
            <a:spLocks/>
          </p:cNvSpPr>
          <p:nvPr/>
        </p:nvSpPr>
        <p:spPr bwMode="gray">
          <a:xfrm>
            <a:off x="2891243" y="3955305"/>
            <a:ext cx="2757476" cy="1227580"/>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None/>
            </a:pPr>
            <a:r>
              <a:rPr lang="en-US" sz="1429" b="1" dirty="0"/>
              <a:t>Marketing Staff</a:t>
            </a:r>
          </a:p>
          <a:p>
            <a:pPr marL="0" indent="0">
              <a:buNone/>
            </a:pPr>
            <a:r>
              <a:rPr lang="en-US" sz="1143" dirty="0"/>
              <a:t>Employ AI to </a:t>
            </a:r>
            <a:r>
              <a:rPr lang="en-US" sz="1143" b="1" dirty="0"/>
              <a:t>create</a:t>
            </a:r>
            <a:r>
              <a:rPr lang="en-US" sz="1143" dirty="0"/>
              <a:t> </a:t>
            </a:r>
            <a:r>
              <a:rPr lang="en-US" sz="1143" b="1" dirty="0"/>
              <a:t>campaign</a:t>
            </a:r>
            <a:r>
              <a:rPr lang="en-US" sz="1143" dirty="0"/>
              <a:t> </a:t>
            </a:r>
            <a:r>
              <a:rPr lang="en-US" sz="1143" b="1" dirty="0"/>
              <a:t>videos </a:t>
            </a:r>
            <a:r>
              <a:rPr lang="en-US" sz="1143" dirty="0"/>
              <a:t>for funding initiatives tailored</a:t>
            </a:r>
            <a:r>
              <a:rPr lang="en-US" sz="1143" b="1" dirty="0"/>
              <a:t> </a:t>
            </a:r>
            <a:r>
              <a:rPr lang="en-US" sz="1143" dirty="0"/>
              <a:t>to specific donor demographics </a:t>
            </a:r>
          </a:p>
          <a:p>
            <a:r>
              <a:rPr lang="en-US" sz="1143" dirty="0"/>
              <a:t>Drastically cut time and money spent in production to maximize impact</a:t>
            </a:r>
          </a:p>
        </p:txBody>
      </p:sp>
      <p:grpSp>
        <p:nvGrpSpPr>
          <p:cNvPr id="36" name="Group 35">
            <a:extLst>
              <a:ext uri="{FF2B5EF4-FFF2-40B4-BE49-F238E27FC236}">
                <a16:creationId xmlns:a16="http://schemas.microsoft.com/office/drawing/2014/main" id="{15FE2E4E-04F2-151A-3FEA-E636EA5A9B1E}"/>
              </a:ext>
            </a:extLst>
          </p:cNvPr>
          <p:cNvGrpSpPr/>
          <p:nvPr/>
        </p:nvGrpSpPr>
        <p:grpSpPr>
          <a:xfrm>
            <a:off x="1924276" y="3955305"/>
            <a:ext cx="783771" cy="783771"/>
            <a:chOff x="3209844" y="769445"/>
            <a:chExt cx="548640" cy="548640"/>
          </a:xfrm>
          <a:solidFill>
            <a:schemeClr val="accent2"/>
          </a:solidFill>
        </p:grpSpPr>
        <p:sp>
          <p:nvSpPr>
            <p:cNvPr id="37" name="Oval 36">
              <a:extLst>
                <a:ext uri="{FF2B5EF4-FFF2-40B4-BE49-F238E27FC236}">
                  <a16:creationId xmlns:a16="http://schemas.microsoft.com/office/drawing/2014/main" id="{AE29C1DB-245B-E00E-D19D-2958C1D99D0F}"/>
                </a:ext>
              </a:extLst>
            </p:cNvPr>
            <p:cNvSpPr/>
            <p:nvPr/>
          </p:nvSpPr>
          <p:spPr bwMode="gray">
            <a:xfrm>
              <a:off x="3209844" y="769445"/>
              <a:ext cx="548640" cy="54864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dirty="0"/>
            </a:p>
          </p:txBody>
        </p:sp>
        <p:pic>
          <p:nvPicPr>
            <p:cNvPr id="48" name="Picture 47" descr="Icon&#10;&#10;Description automatically generated">
              <a:extLst>
                <a:ext uri="{FF2B5EF4-FFF2-40B4-BE49-F238E27FC236}">
                  <a16:creationId xmlns:a16="http://schemas.microsoft.com/office/drawing/2014/main" id="{10110219-0582-06E6-FFCF-A242ACA88493}"/>
                </a:ext>
              </a:extLst>
            </p:cNvPr>
            <p:cNvPicPr>
              <a:picLocks noChangeAspect="1"/>
            </p:cNvPicPr>
            <p:nvPr/>
          </p:nvPicPr>
          <p:blipFill>
            <a:blip r:embed="rId6">
              <a:lum bright="70000" contrast="-70000"/>
            </a:blip>
            <a:stretch>
              <a:fillRect/>
            </a:stretch>
          </p:blipFill>
          <p:spPr>
            <a:xfrm>
              <a:off x="3296123" y="841694"/>
              <a:ext cx="347472" cy="365760"/>
            </a:xfrm>
            <a:prstGeom prst="rect">
              <a:avLst/>
            </a:prstGeom>
            <a:grpFill/>
            <a:ln>
              <a:solidFill>
                <a:schemeClr val="accent1"/>
              </a:solidFill>
            </a:ln>
          </p:spPr>
        </p:pic>
      </p:grpSp>
      <p:sp>
        <p:nvSpPr>
          <p:cNvPr id="5" name="Rectangle 1">
            <a:extLst>
              <a:ext uri="{FF2B5EF4-FFF2-40B4-BE49-F238E27FC236}">
                <a16:creationId xmlns:a16="http://schemas.microsoft.com/office/drawing/2014/main" id="{1DD03E91-AA70-5A5B-74C7-6EAA13B97187}"/>
              </a:ext>
            </a:extLst>
          </p:cNvPr>
          <p:cNvSpPr>
            <a:spLocks noChangeArrowheads="1"/>
          </p:cNvSpPr>
          <p:nvPr/>
        </p:nvSpPr>
        <p:spPr bwMode="auto">
          <a:xfrm>
            <a:off x="1524001" y="33991550"/>
            <a:ext cx="10928588" cy="7692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629" tIns="65314" rIns="130629" bIns="65314" numCol="1" anchor="ctr" anchorCtr="0" compatLnSpc="1">
            <a:prstTxWarp prst="textNoShape">
              <a:avLst/>
            </a:prstTxWarp>
            <a:spAutoFit/>
          </a:bodyPr>
          <a:lstStyle/>
          <a:p>
            <a:pPr defTabSz="1306312" eaLnBrk="0" fontAlgn="base" hangingPunct="0">
              <a:spcBef>
                <a:spcPct val="0"/>
              </a:spcBef>
              <a:spcAft>
                <a:spcPct val="0"/>
              </a:spcAft>
            </a:pPr>
            <a:r>
              <a:rPr lang="en-US" altLang="en-US" sz="1571" dirty="0">
                <a:solidFill>
                  <a:srgbClr val="1D1C1D"/>
                </a:solidFill>
                <a:latin typeface="Slack-Lato"/>
              </a:rPr>
              <a:t>Hi! Can you remind me what you used to do that poll during in day? where you could see in real time what people were voting for?</a:t>
            </a:r>
          </a:p>
          <a:p>
            <a:pPr defTabSz="1306312" eaLnBrk="0" fontAlgn="base" hangingPunct="0">
              <a:spcBef>
                <a:spcPct val="0"/>
              </a:spcBef>
              <a:spcAft>
                <a:spcPct val="0"/>
              </a:spcAft>
            </a:pPr>
            <a:endParaRPr lang="en-US" altLang="en-US" sz="2571" dirty="0">
              <a:latin typeface="Arial" panose="020B0604020202020204" pitchFamily="34" charset="0"/>
            </a:endParaRPr>
          </a:p>
        </p:txBody>
      </p:sp>
      <p:sp>
        <p:nvSpPr>
          <p:cNvPr id="6" name="Rectangle 2">
            <a:extLst>
              <a:ext uri="{FF2B5EF4-FFF2-40B4-BE49-F238E27FC236}">
                <a16:creationId xmlns:a16="http://schemas.microsoft.com/office/drawing/2014/main" id="{60CCC30F-5025-3394-EF1A-C4699A1DDAED}"/>
              </a:ext>
            </a:extLst>
          </p:cNvPr>
          <p:cNvSpPr>
            <a:spLocks noChangeArrowheads="1"/>
          </p:cNvSpPr>
          <p:nvPr/>
        </p:nvSpPr>
        <p:spPr bwMode="auto">
          <a:xfrm>
            <a:off x="1524000" y="36461916"/>
            <a:ext cx="150283" cy="5275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629" tIns="65314" rIns="18137" bIns="65314" numCol="1" anchor="ctr" anchorCtr="0" compatLnSpc="1">
            <a:prstTxWarp prst="textNoShape">
              <a:avLst/>
            </a:prstTxWarp>
            <a:spAutoFit/>
          </a:bodyPr>
          <a:lstStyle/>
          <a:p>
            <a:endParaRPr lang="en-US" sz="2571" dirty="0"/>
          </a:p>
        </p:txBody>
      </p:sp>
      <p:pic>
        <p:nvPicPr>
          <p:cNvPr id="24" name="Picture 23">
            <a:extLst>
              <a:ext uri="{FF2B5EF4-FFF2-40B4-BE49-F238E27FC236}">
                <a16:creationId xmlns:a16="http://schemas.microsoft.com/office/drawing/2014/main" id="{3D4EEA9C-0EF7-421A-9947-676014E577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0" y="-7272"/>
            <a:ext cx="12186880" cy="6853407"/>
          </a:xfrm>
          <a:prstGeom prst="rect">
            <a:avLst/>
          </a:prstGeom>
        </p:spPr>
      </p:pic>
    </p:spTree>
    <p:extLst>
      <p:ext uri="{BB962C8B-B14F-4D97-AF65-F5344CB8AC3E}">
        <p14:creationId xmlns:p14="http://schemas.microsoft.com/office/powerpoint/2010/main" val="18332386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00.xml><?xml version="1.0" encoding="utf-8"?>
<p:tagLst xmlns:a="http://schemas.openxmlformats.org/drawingml/2006/main" xmlns:r="http://schemas.openxmlformats.org/officeDocument/2006/relationships" xmlns:p="http://schemas.openxmlformats.org/presentationml/2006/main">
  <p:tag name="NAME" val="Flow"/>
</p:tagLst>
</file>

<file path=ppt/tags/tag101.xml><?xml version="1.0" encoding="utf-8"?>
<p:tagLst xmlns:a="http://schemas.openxmlformats.org/drawingml/2006/main" xmlns:r="http://schemas.openxmlformats.org/officeDocument/2006/relationships" xmlns:p="http://schemas.openxmlformats.org/presentationml/2006/main">
  <p:tag name="NAME" val="Flow"/>
</p:tagLst>
</file>

<file path=ppt/tags/tag102.xml><?xml version="1.0" encoding="utf-8"?>
<p:tagLst xmlns:a="http://schemas.openxmlformats.org/drawingml/2006/main" xmlns:r="http://schemas.openxmlformats.org/officeDocument/2006/relationships" xmlns:p="http://schemas.openxmlformats.org/presentationml/2006/main">
  <p:tag name="NAME" val="Flow"/>
</p:tagLst>
</file>

<file path=ppt/tags/tag10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04.xml><?xml version="1.0" encoding="utf-8"?>
<p:tagLst xmlns:a="http://schemas.openxmlformats.org/drawingml/2006/main" xmlns:r="http://schemas.openxmlformats.org/officeDocument/2006/relationships" xmlns:p="http://schemas.openxmlformats.org/presentationml/2006/main">
  <p:tag name="NAME" val="SingleBoatText"/>
</p:tagLst>
</file>

<file path=ppt/tags/tag10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06.xml><?xml version="1.0" encoding="utf-8"?>
<p:tagLst xmlns:a="http://schemas.openxmlformats.org/drawingml/2006/main" xmlns:r="http://schemas.openxmlformats.org/officeDocument/2006/relationships" xmlns:p="http://schemas.openxmlformats.org/presentationml/2006/main">
  <p:tag name="NAME" val="SingleBoatText"/>
</p:tagLst>
</file>

<file path=ppt/tags/tag10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08.xml><?xml version="1.0" encoding="utf-8"?>
<p:tagLst xmlns:a="http://schemas.openxmlformats.org/drawingml/2006/main" xmlns:r="http://schemas.openxmlformats.org/officeDocument/2006/relationships" xmlns:p="http://schemas.openxmlformats.org/presentationml/2006/main">
  <p:tag name="NAME" val="SingleBoatText"/>
</p:tagLst>
</file>

<file path=ppt/tags/tag10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xml><?xml version="1.0" encoding="utf-8"?>
<p:tagLst xmlns:a="http://schemas.openxmlformats.org/drawingml/2006/main" xmlns:r="http://schemas.openxmlformats.org/officeDocument/2006/relationships" xmlns:p="http://schemas.openxmlformats.org/presentationml/2006/main">
  <p:tag name="NAME" val="SingleBoatText"/>
</p:tagLst>
</file>

<file path=ppt/tags/tag111.xml><?xml version="1.0" encoding="utf-8"?>
<p:tagLst xmlns:a="http://schemas.openxmlformats.org/drawingml/2006/main" xmlns:r="http://schemas.openxmlformats.org/officeDocument/2006/relationships" xmlns:p="http://schemas.openxmlformats.org/presentationml/2006/main">
  <p:tag name="NAME" val="CustomIcon"/>
</p:tagLst>
</file>

<file path=ppt/tags/tag112.xml><?xml version="1.0" encoding="utf-8"?>
<p:tagLst xmlns:a="http://schemas.openxmlformats.org/drawingml/2006/main" xmlns:r="http://schemas.openxmlformats.org/officeDocument/2006/relationships" xmlns:p="http://schemas.openxmlformats.org/presentationml/2006/main">
  <p:tag name="NAME" val="CustomIcon"/>
</p:tagLst>
</file>

<file path=ppt/tags/tag113.xml><?xml version="1.0" encoding="utf-8"?>
<p:tagLst xmlns:a="http://schemas.openxmlformats.org/drawingml/2006/main" xmlns:r="http://schemas.openxmlformats.org/officeDocument/2006/relationships" xmlns:p="http://schemas.openxmlformats.org/presentationml/2006/main">
  <p:tag name="NAME" val="CustomIcon"/>
</p:tagLst>
</file>

<file path=ppt/tags/tag114.xml><?xml version="1.0" encoding="utf-8"?>
<p:tagLst xmlns:a="http://schemas.openxmlformats.org/drawingml/2006/main" xmlns:r="http://schemas.openxmlformats.org/officeDocument/2006/relationships" xmlns:p="http://schemas.openxmlformats.org/presentationml/2006/main">
  <p:tag name="NAME" val="CustomIcon"/>
</p:tagLst>
</file>

<file path=ppt/tags/tag115.xml><?xml version="1.0" encoding="utf-8"?>
<p:tagLst xmlns:a="http://schemas.openxmlformats.org/drawingml/2006/main" xmlns:r="http://schemas.openxmlformats.org/officeDocument/2006/relationships" xmlns:p="http://schemas.openxmlformats.org/presentationml/2006/main">
  <p:tag name="NAME" val="CustomIcon"/>
</p:tagLst>
</file>

<file path=ppt/tags/tag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SHAPENAME" val="5. Source"/>
</p:tagLst>
</file>

<file path=ppt/tags/tag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1.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2.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3.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4.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5.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6.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7.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8.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29.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1.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2.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3.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4.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5.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6.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7.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8.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39.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1.xml><?xml version="1.0" encoding="utf-8"?>
<p:tagLst xmlns:a="http://schemas.openxmlformats.org/drawingml/2006/main" xmlns:r="http://schemas.openxmlformats.org/officeDocument/2006/relationships" xmlns:p="http://schemas.openxmlformats.org/presentationml/2006/main">
  <p:tag name="MTTABLE" val="HDiv"/>
  <p:tag name="MTNUMBER" val="0.20110715096868"/>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3.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5.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6.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8.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20110715096868"/>
  <p:tag name="LEFT" val="45"/>
  <p:tag name="WIDTH" val="158"/>
  <p:tag name="TOP" val="110"/>
  <p:tag name="HEIGHT" val="113.3333"/>
</p:tagLst>
</file>

<file path=ppt/tags/tag52.xml><?xml version="1.0" encoding="utf-8"?>
<p:tagLst xmlns:a="http://schemas.openxmlformats.org/drawingml/2006/main" xmlns:r="http://schemas.openxmlformats.org/officeDocument/2006/relationships" xmlns:p="http://schemas.openxmlformats.org/presentationml/2006/main">
  <p:tag name="NAME" val="Flow"/>
</p:tagLst>
</file>

<file path=ppt/tags/tag53.xml><?xml version="1.0" encoding="utf-8"?>
<p:tagLst xmlns:a="http://schemas.openxmlformats.org/drawingml/2006/main" xmlns:r="http://schemas.openxmlformats.org/officeDocument/2006/relationships" xmlns:p="http://schemas.openxmlformats.org/presentationml/2006/main">
  <p:tag name="NAME" val="Flow"/>
</p:tagLst>
</file>

<file path=ppt/tags/tag54.xml><?xml version="1.0" encoding="utf-8"?>
<p:tagLst xmlns:a="http://schemas.openxmlformats.org/drawingml/2006/main" xmlns:r="http://schemas.openxmlformats.org/officeDocument/2006/relationships" xmlns:p="http://schemas.openxmlformats.org/presentationml/2006/main">
  <p:tag name="MTTABLE" val="HDiv"/>
  <p:tag name="MTNUMBER" val="0.20110715096868"/>
</p:tagLst>
</file>

<file path=ppt/tags/tag55.xml><?xml version="1.0" encoding="utf-8"?>
<p:tagLst xmlns:a="http://schemas.openxmlformats.org/drawingml/2006/main" xmlns:r="http://schemas.openxmlformats.org/officeDocument/2006/relationships" xmlns:p="http://schemas.openxmlformats.org/presentationml/2006/main">
  <p:tag name="MTTABLE" val="HDiv"/>
  <p:tag name="MTNUMBER" val="0.20110715096868"/>
</p:tagLst>
</file>

<file path=ppt/tags/tag56.xml><?xml version="1.0" encoding="utf-8"?>
<p:tagLst xmlns:a="http://schemas.openxmlformats.org/drawingml/2006/main" xmlns:r="http://schemas.openxmlformats.org/officeDocument/2006/relationships" xmlns:p="http://schemas.openxmlformats.org/presentationml/2006/main">
  <p:tag name="MTTABLE" val="HDiv"/>
  <p:tag name="MTNUMBER" val="0.20110715096868"/>
</p:tagLst>
</file>

<file path=ppt/tags/tag57.xml><?xml version="1.0" encoding="utf-8"?>
<p:tagLst xmlns:a="http://schemas.openxmlformats.org/drawingml/2006/main" xmlns:r="http://schemas.openxmlformats.org/officeDocument/2006/relationships" xmlns:p="http://schemas.openxmlformats.org/presentationml/2006/main">
  <p:tag name="MTTABLE" val="HDiv"/>
  <p:tag name="MTNUMBER" val="0.20110715096868"/>
</p:tagLst>
</file>

<file path=ppt/tags/tag58.xml><?xml version="1.0" encoding="utf-8"?>
<p:tagLst xmlns:a="http://schemas.openxmlformats.org/drawingml/2006/main" xmlns:r="http://schemas.openxmlformats.org/officeDocument/2006/relationships" xmlns:p="http://schemas.openxmlformats.org/presentationml/2006/main">
  <p:tag name="SHAPENAME" val="4. Footnote"/>
</p:tagLst>
</file>

<file path=ppt/tags/tag59.xml><?xml version="1.0" encoding="utf-8"?>
<p:tagLst xmlns:a="http://schemas.openxmlformats.org/drawingml/2006/main" xmlns:r="http://schemas.openxmlformats.org/officeDocument/2006/relationships" xmlns:p="http://schemas.openxmlformats.org/presentationml/2006/main">
  <p:tag name="NAME" val="SingleBoatShap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xml><?xml version="1.0" encoding="utf-8"?>
<p:tagLst xmlns:a="http://schemas.openxmlformats.org/drawingml/2006/main" xmlns:r="http://schemas.openxmlformats.org/officeDocument/2006/relationships" xmlns:p="http://schemas.openxmlformats.org/presentationml/2006/main">
  <p:tag name="NAME" val="SingleBoatText"/>
</p:tagLst>
</file>

<file path=ppt/tags/tag61.xml><?xml version="1.0" encoding="utf-8"?>
<p:tagLst xmlns:a="http://schemas.openxmlformats.org/drawingml/2006/main" xmlns:r="http://schemas.openxmlformats.org/officeDocument/2006/relationships" xmlns:p="http://schemas.openxmlformats.org/presentationml/2006/main">
  <p:tag name="NAME" val="SingleBoatShape"/>
</p:tagLst>
</file>

<file path=ppt/tags/tag62.xml><?xml version="1.0" encoding="utf-8"?>
<p:tagLst xmlns:a="http://schemas.openxmlformats.org/drawingml/2006/main" xmlns:r="http://schemas.openxmlformats.org/officeDocument/2006/relationships" xmlns:p="http://schemas.openxmlformats.org/presentationml/2006/main">
  <p:tag name="NAME" val="SingleBoatText"/>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9.375039"/>
  <p:tag name="WIDTH" val="297.6667"/>
  <p:tag name="TOP" val="109.3875"/>
  <p:tag name="HEIGHT" val="54.12247"/>
</p:tagLst>
</file>

<file path=ppt/tags/tag66.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327.0417"/>
  <p:tag name="WIDTH" val="297.6667"/>
  <p:tag name="TOP" val="109.3875"/>
  <p:tag name="HEIGHT" val="54.12247"/>
</p:tagLst>
</file>

<file path=ppt/tags/tag67.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9.375039"/>
  <p:tag name="WIDTH" val="297.6667"/>
  <p:tag name="TOP" val="173.5099"/>
  <p:tag name="HEIGHT" val="54.12247"/>
</p:tagLst>
</file>

<file path=ppt/tags/tag68.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327.0417"/>
  <p:tag name="WIDTH" val="297.6667"/>
  <p:tag name="TOP" val="109.3875"/>
  <p:tag name="HEIGHT" val="54.12247"/>
</p:tagLst>
</file>

<file path=ppt/tags/tag69.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9.375039"/>
  <p:tag name="WIDTH" val="297.6667"/>
  <p:tag name="TOP" val="237.6324"/>
  <p:tag name="HEIGHT" val="54.12247"/>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327.0417"/>
  <p:tag name="WIDTH" val="297.6667"/>
  <p:tag name="TOP" val="109.3875"/>
  <p:tag name="HEIGHT" val="54.12247"/>
</p:tagLst>
</file>

<file path=ppt/tags/tag71.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9.375039"/>
  <p:tag name="WIDTH" val="297.6667"/>
  <p:tag name="TOP" val="301.7548"/>
  <p:tag name="HEIGHT" val="54.12247"/>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327.0417"/>
  <p:tag name="WIDTH" val="297.6667"/>
  <p:tag name="TOP" val="109.3875"/>
  <p:tag name="HEIGHT" val="54.12247"/>
</p:tagLst>
</file>

<file path=ppt/tags/tag73.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9.375039"/>
  <p:tag name="WIDTH" val="297.6667"/>
  <p:tag name="TOP" val="365.8772"/>
  <p:tag name="HEIGHT" val="54.12247"/>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857902782437346"/>
  <p:tag name="LEFT" val="327.0417"/>
  <p:tag name="WIDTH" val="297.6667"/>
  <p:tag name="TOP" val="109.3875"/>
  <p:tag name="HEIGHT" val="54.12247"/>
</p:tagLst>
</file>

<file path=ppt/tags/tag75.xml><?xml version="1.0" encoding="utf-8"?>
<p:tagLst xmlns:a="http://schemas.openxmlformats.org/drawingml/2006/main" xmlns:r="http://schemas.openxmlformats.org/officeDocument/2006/relationships" xmlns:p="http://schemas.openxmlformats.org/presentationml/2006/main">
  <p:tag name="NAME" val="CustomIcon"/>
</p:tagLst>
</file>

<file path=ppt/tags/tag76.xml><?xml version="1.0" encoding="utf-8"?>
<p:tagLst xmlns:a="http://schemas.openxmlformats.org/drawingml/2006/main" xmlns:r="http://schemas.openxmlformats.org/officeDocument/2006/relationships" xmlns:p="http://schemas.openxmlformats.org/presentationml/2006/main">
  <p:tag name="NAME" val="LineSeparatorDefault"/>
</p:tagLst>
</file>

<file path=ppt/tags/tag77.xml><?xml version="1.0" encoding="utf-8"?>
<p:tagLst xmlns:a="http://schemas.openxmlformats.org/drawingml/2006/main" xmlns:r="http://schemas.openxmlformats.org/officeDocument/2006/relationships" xmlns:p="http://schemas.openxmlformats.org/presentationml/2006/main">
  <p:tag name="NAME" val="LineSeparatorDefault"/>
</p:tagLst>
</file>

<file path=ppt/tags/tag78.xml><?xml version="1.0" encoding="utf-8"?>
<p:tagLst xmlns:a="http://schemas.openxmlformats.org/drawingml/2006/main" xmlns:r="http://schemas.openxmlformats.org/officeDocument/2006/relationships" xmlns:p="http://schemas.openxmlformats.org/presentationml/2006/main">
  <p:tag name="NAME" val="LineSeparatorDefault"/>
</p:tagLst>
</file>

<file path=ppt/tags/tag79.xml><?xml version="1.0" encoding="utf-8"?>
<p:tagLst xmlns:a="http://schemas.openxmlformats.org/drawingml/2006/main" xmlns:r="http://schemas.openxmlformats.org/officeDocument/2006/relationships" xmlns:p="http://schemas.openxmlformats.org/presentationml/2006/main">
  <p:tag name="NAME" val="LineSeparatorDefault"/>
</p:tagLst>
</file>

<file path=ppt/tags/tag8.xml><?xml version="1.0" encoding="utf-8"?>
<p:tagLst xmlns:a="http://schemas.openxmlformats.org/drawingml/2006/main" xmlns:r="http://schemas.openxmlformats.org/officeDocument/2006/relationships" xmlns:p="http://schemas.openxmlformats.org/presentationml/2006/main">
  <p:tag name="SHAPENAME" val="5. Source"/>
</p:tagLst>
</file>

<file path=ppt/tags/tag80.xml><?xml version="1.0" encoding="utf-8"?>
<p:tagLst xmlns:a="http://schemas.openxmlformats.org/drawingml/2006/main" xmlns:r="http://schemas.openxmlformats.org/officeDocument/2006/relationships" xmlns:p="http://schemas.openxmlformats.org/presentationml/2006/main">
  <p:tag name="NAME" val="LineSeparatorDefault"/>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nres72iZgL2HXzDlpUaJk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1ey0c6djQ0GlCxShCmyMlg"/>
  <p:tag name="SHAPENAME" val="2. Slide Title"/>
</p:tagLst>
</file>

<file path=ppt/tags/tag85.xml><?xml version="1.0" encoding="utf-8"?>
<p:tagLst xmlns:a="http://schemas.openxmlformats.org/drawingml/2006/main" xmlns:r="http://schemas.openxmlformats.org/officeDocument/2006/relationships" xmlns:p="http://schemas.openxmlformats.org/presentationml/2006/main">
  <p:tag name="SHAPENAME" val="5. Source"/>
</p:tagLst>
</file>

<file path=ppt/tags/tag86.xml><?xml version="1.0" encoding="utf-8"?>
<p:tagLst xmlns:a="http://schemas.openxmlformats.org/drawingml/2006/main" xmlns:r="http://schemas.openxmlformats.org/officeDocument/2006/relationships" xmlns:p="http://schemas.openxmlformats.org/presentationml/2006/main">
  <p:tag name="NAME" val="CustomIcon"/>
</p:tagLst>
</file>

<file path=ppt/tags/tag87.xml><?xml version="1.0" encoding="utf-8"?>
<p:tagLst xmlns:a="http://schemas.openxmlformats.org/drawingml/2006/main" xmlns:r="http://schemas.openxmlformats.org/officeDocument/2006/relationships" xmlns:p="http://schemas.openxmlformats.org/presentationml/2006/main">
  <p:tag name="NAME" val="CustomIcon"/>
</p:tagLst>
</file>

<file path=ppt/tags/tag88.xml><?xml version="1.0" encoding="utf-8"?>
<p:tagLst xmlns:a="http://schemas.openxmlformats.org/drawingml/2006/main" xmlns:r="http://schemas.openxmlformats.org/officeDocument/2006/relationships" xmlns:p="http://schemas.openxmlformats.org/presentationml/2006/main">
  <p:tag name="NAME" val="CustomIcon"/>
</p:tagLst>
</file>

<file path=ppt/tags/tag89.xml><?xml version="1.0" encoding="utf-8"?>
<p:tagLst xmlns:a="http://schemas.openxmlformats.org/drawingml/2006/main" xmlns:r="http://schemas.openxmlformats.org/officeDocument/2006/relationships" xmlns:p="http://schemas.openxmlformats.org/presentationml/2006/main">
  <p:tag name="NAME" val="CustomIcon"/>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NAME" val="CustomIcon"/>
</p:tagLst>
</file>

<file path=ppt/tags/tag91.xml><?xml version="1.0" encoding="utf-8"?>
<p:tagLst xmlns:a="http://schemas.openxmlformats.org/drawingml/2006/main" xmlns:r="http://schemas.openxmlformats.org/officeDocument/2006/relationships" xmlns:p="http://schemas.openxmlformats.org/presentationml/2006/main">
  <p:tag name="NAME" val="CustomIcon"/>
</p:tagLst>
</file>

<file path=ppt/tags/tag92.xml><?xml version="1.0" encoding="utf-8"?>
<p:tagLst xmlns:a="http://schemas.openxmlformats.org/drawingml/2006/main" xmlns:r="http://schemas.openxmlformats.org/officeDocument/2006/relationships" xmlns:p="http://schemas.openxmlformats.org/presentationml/2006/main">
  <p:tag name="NAME" val="CustomIcon"/>
</p:tagLst>
</file>

<file path=ppt/tags/tag93.xml><?xml version="1.0" encoding="utf-8"?>
<p:tagLst xmlns:a="http://schemas.openxmlformats.org/drawingml/2006/main" xmlns:r="http://schemas.openxmlformats.org/officeDocument/2006/relationships" xmlns:p="http://schemas.openxmlformats.org/presentationml/2006/main">
  <p:tag name="NAME" val="CustomIcon"/>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NAME" val="CustomIcon"/>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58aEULAlytEmoKDPnzJ1p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tTjYkrerKR9GGOfNPB4udA"/>
</p:tagLst>
</file>

<file path=ppt/tags/tag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xml><?xml version="1.0" encoding="utf-8"?>
<p:tagLst xmlns:a="http://schemas.openxmlformats.org/drawingml/2006/main" xmlns:r="http://schemas.openxmlformats.org/officeDocument/2006/relationships" xmlns:p="http://schemas.openxmlformats.org/presentationml/2006/main">
  <p:tag name="NAME" val="Flo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87338B57230C458FF6FFD35A37D3BD" ma:contentTypeVersion="13" ma:contentTypeDescription="Create a new document." ma:contentTypeScope="" ma:versionID="7e72ba3ecb129e4a2a9e1a8f1553c6fc">
  <xsd:schema xmlns:xsd="http://www.w3.org/2001/XMLSchema" xmlns:xs="http://www.w3.org/2001/XMLSchema" xmlns:p="http://schemas.microsoft.com/office/2006/metadata/properties" xmlns:ns1="http://schemas.microsoft.com/sharepoint/v3" xmlns:ns3="54ee457b-9e4a-4769-afee-ce07c2e44dfb" targetNamespace="http://schemas.microsoft.com/office/2006/metadata/properties" ma:root="true" ma:fieldsID="c6f9a929787fd64e28e84f0d10465eaa" ns1:_="" ns3:_="">
    <xsd:import namespace="http://schemas.microsoft.com/sharepoint/v3"/>
    <xsd:import namespace="54ee457b-9e4a-4769-afee-ce07c2e44df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LengthInSeconds"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ee457b-9e4a-4769-afee-ce07c2e44d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248507-565A-42D1-A548-E94B4ECBA4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ee457b-9e4a-4769-afee-ce07c2e44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120C60-4BE8-4208-82F8-5395C46F7014}">
  <ds:schemaRefs>
    <ds:schemaRef ds:uri="54ee457b-9e4a-4769-afee-ce07c2e44dfb"/>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terms/"/>
    <ds:schemaRef ds:uri="http://schemas.microsoft.com/sharepoint/v3"/>
    <ds:schemaRef ds:uri="http://purl.org/dc/dcmitype/"/>
    <ds:schemaRef ds:uri="http://purl.org/dc/elements/1.1/"/>
  </ds:schemaRefs>
</ds:datastoreItem>
</file>

<file path=customXml/itemProps3.xml><?xml version="1.0" encoding="utf-8"?>
<ds:datastoreItem xmlns:ds="http://schemas.openxmlformats.org/officeDocument/2006/customXml" ds:itemID="{1B740488-EE88-4F4A-B6DD-F97E4AB064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16768</TotalTime>
  <Words>1627</Words>
  <Application>Microsoft Office PowerPoint</Application>
  <PresentationFormat>Widescreen</PresentationFormat>
  <Paragraphs>295</Paragraphs>
  <Slides>21</Slides>
  <Notes>14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6" baseType="lpstr">
      <vt:lpstr>Arial</vt:lpstr>
      <vt:lpstr>Arial Rounded MT Bold</vt:lpstr>
      <vt:lpstr>Book Antiqua</vt:lpstr>
      <vt:lpstr>Calibri</vt:lpstr>
      <vt:lpstr>Calibri Light</vt:lpstr>
      <vt:lpstr>Geeza Pro</vt:lpstr>
      <vt:lpstr>Georgia</vt:lpstr>
      <vt:lpstr>HelveticaNeueLT Std</vt:lpstr>
      <vt:lpstr>HelveticaNeueLT Std Thin</vt:lpstr>
      <vt:lpstr>Segoe UI</vt:lpstr>
      <vt:lpstr>Slack-Lato</vt:lpstr>
      <vt:lpstr>Times New Roman</vt:lpstr>
      <vt:lpstr>Wingdings</vt:lpstr>
      <vt:lpstr>Office Theme</vt:lpstr>
      <vt:lpstr>think-cell Slide</vt:lpstr>
      <vt:lpstr>PowerPoint Presentation</vt:lpstr>
      <vt:lpstr>PowerPoint Presentation</vt:lpstr>
      <vt:lpstr>VSU is following a variety of campaign models </vt:lpstr>
      <vt:lpstr>PowerPoint Presentation</vt:lpstr>
      <vt:lpstr>Multi-year campaign that celebrates Dr. Abdullah and  VSU’s 145 years…</vt:lpstr>
      <vt:lpstr>Year-End Dashboard</vt:lpstr>
      <vt:lpstr>Advancement Communication Enhancements</vt:lpstr>
      <vt:lpstr>New Features for the Comprehensive Campaign </vt:lpstr>
      <vt:lpstr>Using AI for Quick Wins in Advancement</vt:lpstr>
      <vt:lpstr>The First Autonomous Fundraiser</vt:lpstr>
      <vt:lpstr>Courting More Corporations in and out of Virginia </vt:lpstr>
      <vt:lpstr>Naming Opportunities in New and Existing Buildings</vt:lpstr>
      <vt:lpstr>PowerPoint Presentation</vt:lpstr>
      <vt:lpstr>PowerPoint Presentation</vt:lpstr>
      <vt:lpstr>Other Signature Events Driving Engagement</vt:lpstr>
      <vt:lpstr>PowerPoint Presentation</vt:lpstr>
      <vt:lpstr>PowerPoint Presentation</vt:lpstr>
      <vt:lpstr>PowerPoint Presentation</vt:lpstr>
      <vt:lpstr>PowerPoint Presentation</vt:lpstr>
      <vt:lpstr>Closing &amp; Greater Board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Willis W. Walter</cp:lastModifiedBy>
  <cp:revision>209</cp:revision>
  <dcterms:created xsi:type="dcterms:W3CDTF">2019-08-12T13:14:03Z</dcterms:created>
  <dcterms:modified xsi:type="dcterms:W3CDTF">2025-09-02T22:48:03Z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0x0101000A87338B57230C458FF6FFD35A37D3BD</vt:lpwstr>
  </property>
</Properties>
</file>